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3"/>
  </p:notesMasterIdLst>
  <p:sldIdLst>
    <p:sldId id="664" r:id="rId2"/>
    <p:sldId id="272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42" r:id="rId38"/>
    <p:sldId id="343" r:id="rId39"/>
    <p:sldId id="344" r:id="rId40"/>
    <p:sldId id="338" r:id="rId41"/>
    <p:sldId id="339" r:id="rId42"/>
    <p:sldId id="340" r:id="rId43"/>
    <p:sldId id="341" r:id="rId44"/>
    <p:sldId id="345" r:id="rId45"/>
    <p:sldId id="346" r:id="rId46"/>
    <p:sldId id="348" r:id="rId47"/>
    <p:sldId id="349" r:id="rId48"/>
    <p:sldId id="350" r:id="rId49"/>
    <p:sldId id="355" r:id="rId50"/>
    <p:sldId id="356" r:id="rId51"/>
    <p:sldId id="351" r:id="rId52"/>
    <p:sldId id="352" r:id="rId53"/>
    <p:sldId id="353" r:id="rId54"/>
    <p:sldId id="354" r:id="rId55"/>
    <p:sldId id="357" r:id="rId56"/>
    <p:sldId id="358" r:id="rId57"/>
    <p:sldId id="359" r:id="rId58"/>
    <p:sldId id="360" r:id="rId59"/>
    <p:sldId id="361" r:id="rId60"/>
    <p:sldId id="300" r:id="rId61"/>
    <p:sldId id="362" r:id="rId6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CC1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110" d="100"/>
          <a:sy n="110" d="100"/>
        </p:scale>
        <p:origin x="142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0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65490A8-C9AD-49DB-818D-D0A0EC714C21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9144000" cy="1388853"/>
          </a:xfrm>
          <a:prstGeom prst="rect">
            <a:avLst/>
          </a:prstGeom>
        </p:spPr>
      </p:pic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2A7950-DFBA-435E-B60F-826EEDC6A2C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97" y="234416"/>
            <a:ext cx="1602000" cy="5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83" r:id="rId19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://www.emergentmind.com/neural-network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)&#50640;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F57C8-CBC9-4BEF-9C07-DDE66788257F}"/>
              </a:ext>
            </a:extLst>
          </p:cNvPr>
          <p:cNvSpPr txBox="1">
            <a:spLocks/>
          </p:cNvSpPr>
          <p:nvPr/>
        </p:nvSpPr>
        <p:spPr>
          <a:xfrm>
            <a:off x="2667000" y="4077072"/>
            <a:ext cx="6477000" cy="182880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>
                <a:solidFill>
                  <a:schemeClr val="bg1"/>
                </a:solidFill>
              </a:rPr>
              <a:t>제</a:t>
            </a:r>
            <a:r>
              <a:rPr lang="en-US" altLang="ko-KR">
                <a:solidFill>
                  <a:schemeClr val="bg1"/>
                </a:solidFill>
              </a:rPr>
              <a:t>13</a:t>
            </a:r>
            <a:r>
              <a:rPr lang="ko-KR" altLang="en-US">
                <a:solidFill>
                  <a:schemeClr val="bg1"/>
                </a:solidFill>
              </a:rPr>
              <a:t>장 신경망</a:t>
            </a:r>
            <a:r>
              <a:rPr lang="en-US" altLang="ko-KR">
                <a:solidFill>
                  <a:schemeClr val="bg1"/>
                </a:solidFill>
              </a:rPr>
              <a:t>II(MLP)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31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경사하강법의 실습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손실 함수 </a:t>
            </a:r>
            <a:endParaRPr lang="en-US" altLang="ko-KR" dirty="0"/>
          </a:p>
          <a:p>
            <a:r>
              <a:rPr lang="ko-KR" altLang="en-US" dirty="0" err="1"/>
              <a:t>그래디언트</a:t>
            </a:r>
            <a:r>
              <a:rPr lang="en-US" altLang="ko-KR" dirty="0"/>
              <a:t>: y' = 2x-6</a:t>
            </a:r>
          </a:p>
          <a:p>
            <a:endParaRPr lang="ko-KR" altLang="en-US" dirty="0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71" y="1484784"/>
            <a:ext cx="2333625" cy="542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814848"/>
            <a:ext cx="6193283" cy="325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4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r>
              <a:rPr lang="ko-KR" altLang="en-US" dirty="0"/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26574" y="1609434"/>
            <a:ext cx="8191302" cy="448656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10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 = 0.01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precision = 0.00001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max_iterations</a:t>
            </a:r>
            <a:r>
              <a:rPr lang="en-US" altLang="ko-KR" sz="1600" kern="0" dirty="0">
                <a:latin typeface="Trebuchet MS" pitchFamily="34" charset="0"/>
              </a:rPr>
              <a:t> = 100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손실 함수를 </a:t>
            </a:r>
            <a:r>
              <a:rPr lang="ko-KR" altLang="en-US" sz="1600" kern="0" dirty="0" err="1">
                <a:latin typeface="Trebuchet MS" pitchFamily="34" charset="0"/>
              </a:rPr>
              <a:t>람다식으로</a:t>
            </a:r>
            <a:r>
              <a:rPr lang="ko-KR" altLang="en-US" sz="1600" kern="0" dirty="0">
                <a:latin typeface="Trebuchet MS" pitchFamily="34" charset="0"/>
              </a:rPr>
              <a:t> 정의한다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loss_func</a:t>
            </a:r>
            <a:r>
              <a:rPr lang="en-US" altLang="ko-KR" sz="1600" kern="0" dirty="0">
                <a:latin typeface="Trebuchet MS" pitchFamily="34" charset="0"/>
              </a:rPr>
              <a:t> = lambda x: (x-3)**2 + 10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그래디언트를</a:t>
            </a:r>
            <a:r>
              <a:rPr lang="ko-KR" altLang="en-US" sz="1600" kern="0" dirty="0">
                <a:latin typeface="Trebuchet MS" pitchFamily="34" charset="0"/>
              </a:rPr>
              <a:t> </a:t>
            </a:r>
            <a:r>
              <a:rPr lang="ko-KR" altLang="en-US" sz="1600" kern="0" dirty="0" err="1">
                <a:latin typeface="Trebuchet MS" pitchFamily="34" charset="0"/>
              </a:rPr>
              <a:t>람다식으로</a:t>
            </a:r>
            <a:r>
              <a:rPr lang="ko-KR" altLang="en-US" sz="1600" kern="0" dirty="0">
                <a:latin typeface="Trebuchet MS" pitchFamily="34" charset="0"/>
              </a:rPr>
              <a:t> 정의한다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  <a:r>
              <a:rPr lang="ko-KR" altLang="en-US" sz="1600" kern="0" dirty="0">
                <a:latin typeface="Trebuchet MS" pitchFamily="34" charset="0"/>
              </a:rPr>
              <a:t>손실 함수의 </a:t>
            </a:r>
            <a:r>
              <a:rPr lang="en-US" altLang="ko-KR" sz="1600" kern="0" dirty="0">
                <a:latin typeface="Trebuchet MS" pitchFamily="34" charset="0"/>
              </a:rPr>
              <a:t>1</a:t>
            </a:r>
            <a:r>
              <a:rPr lang="ko-KR" altLang="en-US" sz="1600" kern="0" dirty="0">
                <a:latin typeface="Trebuchet MS" pitchFamily="34" charset="0"/>
              </a:rPr>
              <a:t>차 </a:t>
            </a:r>
            <a:r>
              <a:rPr lang="ko-KR" altLang="en-US" sz="1600" kern="0" dirty="0" err="1">
                <a:latin typeface="Trebuchet MS" pitchFamily="34" charset="0"/>
              </a:rPr>
              <a:t>미분값이다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gradient = lambda x: 2*x-6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그래디언트</a:t>
            </a:r>
            <a:r>
              <a:rPr lang="ko-KR" altLang="en-US" sz="1600" kern="0" dirty="0">
                <a:latin typeface="Trebuchet MS" pitchFamily="34" charset="0"/>
              </a:rPr>
              <a:t> </a:t>
            </a:r>
            <a:r>
              <a:rPr lang="ko-KR" altLang="en-US" sz="1600" kern="0" dirty="0" err="1">
                <a:latin typeface="Trebuchet MS" pitchFamily="34" charset="0"/>
              </a:rPr>
              <a:t>강하법</a:t>
            </a: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for </a:t>
            </a:r>
            <a:r>
              <a:rPr lang="en-US" altLang="ko-KR" sz="1600" kern="0" dirty="0" err="1">
                <a:latin typeface="Trebuchet MS" pitchFamily="34" charset="0"/>
              </a:rPr>
              <a:t>i</a:t>
            </a:r>
            <a:r>
              <a:rPr lang="en-US" altLang="ko-KR" sz="1600" kern="0" dirty="0">
                <a:latin typeface="Trebuchet MS" pitchFamily="34" charset="0"/>
              </a:rPr>
              <a:t> in range(</a:t>
            </a:r>
            <a:r>
              <a:rPr lang="en-US" altLang="ko-KR" sz="1600" kern="0" dirty="0" err="1">
                <a:latin typeface="Trebuchet MS" pitchFamily="34" charset="0"/>
              </a:rPr>
              <a:t>max_iterations</a:t>
            </a:r>
            <a:r>
              <a:rPr lang="en-US" altLang="ko-KR" sz="1600" kern="0" dirty="0">
                <a:latin typeface="Trebuchet MS" pitchFamily="34" charset="0"/>
              </a:rPr>
              <a:t>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x = x - </a:t>
            </a: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 * gradient(x)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print("</a:t>
            </a:r>
            <a:r>
              <a:rPr lang="ko-KR" altLang="en-US" sz="1600" kern="0" dirty="0">
                <a:latin typeface="Trebuchet MS" pitchFamily="34" charset="0"/>
              </a:rPr>
              <a:t>손실 </a:t>
            </a:r>
            <a:r>
              <a:rPr lang="ko-KR" altLang="en-US" sz="1600" kern="0" dirty="0" err="1">
                <a:latin typeface="Trebuchet MS" pitchFamily="34" charset="0"/>
              </a:rPr>
              <a:t>함수값</a:t>
            </a:r>
            <a:r>
              <a:rPr lang="en-US" altLang="ko-KR" sz="1600" kern="0" dirty="0">
                <a:latin typeface="Trebuchet MS" pitchFamily="34" charset="0"/>
              </a:rPr>
              <a:t>(", x, ")=", </a:t>
            </a:r>
            <a:r>
              <a:rPr lang="en-US" altLang="ko-KR" sz="1600" kern="0" dirty="0" err="1">
                <a:latin typeface="Trebuchet MS" pitchFamily="34" charset="0"/>
              </a:rPr>
              <a:t>loss_func</a:t>
            </a:r>
            <a:r>
              <a:rPr lang="en-US" altLang="ko-KR" sz="1600" kern="0" dirty="0">
                <a:latin typeface="Trebuchet MS" pitchFamily="34" charset="0"/>
              </a:rPr>
              <a:t>(x))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print("</a:t>
            </a:r>
            <a:r>
              <a:rPr lang="ko-KR" altLang="en-US" sz="1600" kern="0" dirty="0">
                <a:latin typeface="Trebuchet MS" pitchFamily="34" charset="0"/>
              </a:rPr>
              <a:t>최소값 </a:t>
            </a:r>
            <a:r>
              <a:rPr lang="en-US" altLang="ko-KR" sz="1600" kern="0" dirty="0">
                <a:latin typeface="Trebuchet MS" pitchFamily="34" charset="0"/>
              </a:rPr>
              <a:t>= ", x)</a:t>
            </a:r>
          </a:p>
        </p:txBody>
      </p:sp>
    </p:spTree>
    <p:extLst>
      <p:ext uri="{BB962C8B-B14F-4D97-AF65-F5344CB8AC3E}">
        <p14:creationId xmlns:p14="http://schemas.microsoft.com/office/powerpoint/2010/main" val="2402632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26574" y="1609435"/>
            <a:ext cx="8191302" cy="21796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...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손실 </a:t>
            </a:r>
            <a:r>
              <a:rPr lang="ko-KR" altLang="en-US" sz="1600" kern="0" dirty="0" err="1">
                <a:latin typeface="Trebuchet MS" pitchFamily="34" charset="0"/>
              </a:rPr>
              <a:t>함수값</a:t>
            </a:r>
            <a:r>
              <a:rPr lang="en-US" altLang="ko-KR" sz="1600" kern="0" dirty="0">
                <a:latin typeface="Trebuchet MS" pitchFamily="34" charset="0"/>
              </a:rPr>
              <a:t>( 4.02701132062644 )= 11.054752252694865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손실 </a:t>
            </a:r>
            <a:r>
              <a:rPr lang="ko-KR" altLang="en-US" sz="1600" kern="0" dirty="0" err="1">
                <a:latin typeface="Trebuchet MS" pitchFamily="34" charset="0"/>
              </a:rPr>
              <a:t>함수값</a:t>
            </a:r>
            <a:r>
              <a:rPr lang="en-US" altLang="ko-KR" sz="1600" kern="0" dirty="0">
                <a:latin typeface="Trebuchet MS" pitchFamily="34" charset="0"/>
              </a:rPr>
              <a:t>( 4.006471094213911 )= 11.012984063488148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손실 </a:t>
            </a:r>
            <a:r>
              <a:rPr lang="ko-KR" altLang="en-US" sz="1600" kern="0" dirty="0" err="1">
                <a:latin typeface="Trebuchet MS" pitchFamily="34" charset="0"/>
              </a:rPr>
              <a:t>함수값</a:t>
            </a:r>
            <a:r>
              <a:rPr lang="en-US" altLang="ko-KR" sz="1600" kern="0" dirty="0">
                <a:latin typeface="Trebuchet MS" pitchFamily="34" charset="0"/>
              </a:rPr>
              <a:t>( 3.9863416723296328 )= 10.972869894574016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손실 </a:t>
            </a:r>
            <a:r>
              <a:rPr lang="ko-KR" altLang="en-US" sz="1600" kern="0" dirty="0" err="1">
                <a:latin typeface="Trebuchet MS" pitchFamily="34" charset="0"/>
              </a:rPr>
              <a:t>함수값</a:t>
            </a:r>
            <a:r>
              <a:rPr lang="en-US" altLang="ko-KR" sz="1600" kern="0" dirty="0">
                <a:latin typeface="Trebuchet MS" pitchFamily="34" charset="0"/>
              </a:rPr>
              <a:t>( 3.9666148388830402 )= 10.934344246748886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손실 </a:t>
            </a:r>
            <a:r>
              <a:rPr lang="ko-KR" altLang="en-US" sz="1600" kern="0" dirty="0" err="1">
                <a:latin typeface="Trebuchet MS" pitchFamily="34" charset="0"/>
              </a:rPr>
              <a:t>함수값</a:t>
            </a:r>
            <a:r>
              <a:rPr lang="en-US" altLang="ko-KR" sz="1600" kern="0" dirty="0">
                <a:latin typeface="Trebuchet MS" pitchFamily="34" charset="0"/>
              </a:rPr>
              <a:t>( 3.947282542105379 )= 10.897344214577629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손실 </a:t>
            </a:r>
            <a:r>
              <a:rPr lang="ko-KR" altLang="en-US" sz="1600" kern="0" dirty="0" err="1">
                <a:latin typeface="Trebuchet MS" pitchFamily="34" charset="0"/>
              </a:rPr>
              <a:t>함수값</a:t>
            </a:r>
            <a:r>
              <a:rPr lang="en-US" altLang="ko-KR" sz="1600" kern="0" dirty="0">
                <a:latin typeface="Trebuchet MS" pitchFamily="34" charset="0"/>
              </a:rPr>
              <a:t>( 3.9283368912632715 )= 10.861809383680356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최소값 </a:t>
            </a:r>
            <a:r>
              <a:rPr lang="en-US" altLang="ko-KR" sz="1600" kern="0" dirty="0">
                <a:latin typeface="Trebuchet MS" pitchFamily="34" charset="0"/>
              </a:rPr>
              <a:t>=  3.9283368912632715</a:t>
            </a:r>
          </a:p>
        </p:txBody>
      </p:sp>
    </p:spTree>
    <p:extLst>
      <p:ext uri="{BB962C8B-B14F-4D97-AF65-F5344CB8AC3E}">
        <p14:creationId xmlns:p14="http://schemas.microsoft.com/office/powerpoint/2010/main" val="1945449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알고리즘의 유도</a:t>
            </a:r>
            <a:r>
              <a:rPr lang="en-US" altLang="ko-KR" dirty="0"/>
              <a:t>(</a:t>
            </a:r>
            <a:r>
              <a:rPr lang="ko-KR" altLang="en-US" dirty="0"/>
              <a:t>생략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손실 함수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r>
              <a:rPr lang="ko-KR" altLang="en-US" dirty="0"/>
              <a:t>가중치의 변경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r>
              <a:rPr lang="ko-KR" altLang="en-US" dirty="0"/>
              <a:t>우리가 계산해야 할 것</a:t>
            </a:r>
            <a:r>
              <a:rPr lang="en-US" altLang="ko-KR" dirty="0"/>
              <a:t>: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585245"/>
            <a:ext cx="2592288" cy="5661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2217700"/>
            <a:ext cx="2305422" cy="6293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78085"/>
          <a:stretch/>
        </p:blipFill>
        <p:spPr>
          <a:xfrm>
            <a:off x="3743908" y="3068960"/>
            <a:ext cx="505222" cy="6293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952919"/>
            <a:ext cx="6012160" cy="29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75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 의사 코드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12648" y="1772816"/>
            <a:ext cx="8191302" cy="318771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신경망의 가중치를 작은 </a:t>
            </a:r>
            <a:r>
              <a:rPr lang="ko-KR" altLang="en-US" sz="1600" kern="0" dirty="0" err="1">
                <a:latin typeface="Trebuchet MS" pitchFamily="34" charset="0"/>
              </a:rPr>
              <a:t>난수로</a:t>
            </a:r>
            <a:r>
              <a:rPr lang="ko-KR" altLang="en-US" sz="1600" kern="0" dirty="0">
                <a:latin typeface="Trebuchet MS" pitchFamily="34" charset="0"/>
              </a:rPr>
              <a:t> 초기화한다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do </a:t>
            </a:r>
            <a:r>
              <a:rPr lang="ko-KR" altLang="en-US" sz="1600" kern="0" dirty="0">
                <a:latin typeface="Trebuchet MS" pitchFamily="34" charset="0"/>
              </a:rPr>
              <a:t>각 훈련 샘플 </a:t>
            </a:r>
            <a:r>
              <a:rPr lang="en-US" altLang="ko-KR" sz="1600" kern="0" dirty="0">
                <a:latin typeface="Trebuchet MS" pitchFamily="34" charset="0"/>
              </a:rPr>
              <a:t>sample</a:t>
            </a:r>
            <a:r>
              <a:rPr lang="ko-KR" altLang="en-US" sz="1600" kern="0" dirty="0">
                <a:latin typeface="Trebuchet MS" pitchFamily="34" charset="0"/>
              </a:rPr>
              <a:t>에 대하여 다음을 반복한다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actual = </a:t>
            </a:r>
            <a:r>
              <a:rPr lang="en-US" altLang="ko-KR" sz="1600" kern="0" dirty="0" err="1">
                <a:latin typeface="Trebuchet MS" pitchFamily="34" charset="0"/>
              </a:rPr>
              <a:t>calculate_network</a:t>
            </a:r>
            <a:r>
              <a:rPr lang="en-US" altLang="ko-KR" sz="1600" kern="0" dirty="0">
                <a:latin typeface="Trebuchet MS" pitchFamily="34" charset="0"/>
              </a:rPr>
              <a:t>(sample)  // </a:t>
            </a:r>
            <a:r>
              <a:rPr lang="ko-KR" altLang="en-US" sz="1600" kern="0" dirty="0">
                <a:latin typeface="Trebuchet MS" pitchFamily="34" charset="0"/>
              </a:rPr>
              <a:t>순방향 패스</a:t>
            </a:r>
          </a:p>
          <a:p>
            <a:pPr marL="127000" indent="0" latinLnBrk="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        </a:t>
            </a:r>
            <a:r>
              <a:rPr lang="en-US" altLang="ko-KR" sz="1600" kern="0" dirty="0">
                <a:latin typeface="Trebuchet MS" pitchFamily="34" charset="0"/>
              </a:rPr>
              <a:t>target = </a:t>
            </a:r>
            <a:r>
              <a:rPr lang="en-US" altLang="ko-KR" sz="1600" kern="0" dirty="0" err="1">
                <a:latin typeface="Trebuchet MS" pitchFamily="34" charset="0"/>
              </a:rPr>
              <a:t>desired_output</a:t>
            </a:r>
            <a:r>
              <a:rPr lang="en-US" altLang="ko-KR" sz="1600" kern="0" dirty="0">
                <a:latin typeface="Trebuchet MS" pitchFamily="34" charset="0"/>
              </a:rPr>
              <a:t>(sample)</a:t>
            </a:r>
          </a:p>
          <a:p>
            <a:pPr marL="127000" indent="0" latinLnBrk="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</a:t>
            </a:r>
            <a:r>
              <a:rPr lang="ko-KR" altLang="en-US" sz="1600" kern="0" dirty="0">
                <a:latin typeface="Trebuchet MS" pitchFamily="34" charset="0"/>
              </a:rPr>
              <a:t>각 출력 노드에서 오차</a:t>
            </a:r>
            <a:r>
              <a:rPr lang="en-US" altLang="ko-KR" sz="1600" kern="0" dirty="0">
                <a:latin typeface="Trebuchet MS" pitchFamily="34" charset="0"/>
              </a:rPr>
              <a:t>(target - actual)</a:t>
            </a:r>
            <a:r>
              <a:rPr lang="ko-KR" altLang="en-US" sz="1600" kern="0" dirty="0">
                <a:latin typeface="Trebuchet MS" pitchFamily="34" charset="0"/>
              </a:rPr>
              <a:t>을 계산한다</a:t>
            </a:r>
            <a:r>
              <a:rPr lang="en-US" altLang="ko-KR" sz="1600" kern="0" dirty="0">
                <a:latin typeface="Trebuchet MS" pitchFamily="34" charset="0"/>
              </a:rPr>
              <a:t>.  </a:t>
            </a:r>
          </a:p>
          <a:p>
            <a:pPr marL="127000" indent="0" latinLnBrk="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</a:t>
            </a:r>
            <a:r>
              <a:rPr lang="ko-KR" altLang="en-US" sz="1600" kern="0" dirty="0" err="1">
                <a:latin typeface="Trebuchet MS" pitchFamily="34" charset="0"/>
              </a:rPr>
              <a:t>은익층에서</a:t>
            </a:r>
            <a:r>
              <a:rPr lang="ko-KR" altLang="en-US" sz="1600" kern="0" dirty="0">
                <a:latin typeface="Trebuchet MS" pitchFamily="34" charset="0"/>
              </a:rPr>
              <a:t> 출력층으로의 가중치 </a:t>
            </a:r>
            <a:r>
              <a:rPr lang="ko-KR" altLang="en-US" sz="1600" kern="0" dirty="0" err="1">
                <a:latin typeface="Trebuchet MS" pitchFamily="34" charset="0"/>
              </a:rPr>
              <a:t>변경값을</a:t>
            </a:r>
            <a:r>
              <a:rPr lang="ko-KR" altLang="en-US" sz="1600" kern="0" dirty="0">
                <a:latin typeface="Trebuchet MS" pitchFamily="34" charset="0"/>
              </a:rPr>
              <a:t> 계산한다</a:t>
            </a:r>
            <a:r>
              <a:rPr lang="en-US" altLang="ko-KR" sz="1600" kern="0" dirty="0">
                <a:latin typeface="Trebuchet MS" pitchFamily="34" charset="0"/>
              </a:rPr>
              <a:t>. // </a:t>
            </a:r>
            <a:r>
              <a:rPr lang="ko-KR" altLang="en-US" sz="1600" kern="0" dirty="0">
                <a:latin typeface="Trebuchet MS" pitchFamily="34" charset="0"/>
              </a:rPr>
              <a:t>역방향 패스</a:t>
            </a:r>
          </a:p>
          <a:p>
            <a:pPr marL="127000" indent="0" latinLnBrk="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        </a:t>
            </a:r>
            <a:r>
              <a:rPr lang="ko-KR" altLang="en-US" sz="1600" kern="0" dirty="0" err="1">
                <a:latin typeface="Trebuchet MS" pitchFamily="34" charset="0"/>
              </a:rPr>
              <a:t>입력층에서</a:t>
            </a:r>
            <a:r>
              <a:rPr lang="ko-KR" altLang="en-US" sz="1600" kern="0" dirty="0">
                <a:latin typeface="Trebuchet MS" pitchFamily="34" charset="0"/>
              </a:rPr>
              <a:t> 은닉층으로의 가중치 </a:t>
            </a:r>
            <a:r>
              <a:rPr lang="ko-KR" altLang="en-US" sz="1600" kern="0" dirty="0" err="1">
                <a:latin typeface="Trebuchet MS" pitchFamily="34" charset="0"/>
              </a:rPr>
              <a:t>변경값을</a:t>
            </a:r>
            <a:r>
              <a:rPr lang="ko-KR" altLang="en-US" sz="1600" kern="0" dirty="0">
                <a:latin typeface="Trebuchet MS" pitchFamily="34" charset="0"/>
              </a:rPr>
              <a:t> 계산한다</a:t>
            </a:r>
            <a:r>
              <a:rPr lang="en-US" altLang="ko-KR" sz="1600" kern="0" dirty="0">
                <a:latin typeface="Trebuchet MS" pitchFamily="34" charset="0"/>
              </a:rPr>
              <a:t>. // </a:t>
            </a:r>
            <a:r>
              <a:rPr lang="ko-KR" altLang="en-US" sz="1600" kern="0" dirty="0">
                <a:latin typeface="Trebuchet MS" pitchFamily="34" charset="0"/>
              </a:rPr>
              <a:t>역방향 패스</a:t>
            </a:r>
          </a:p>
          <a:p>
            <a:pPr marL="127000" indent="0" latinLnBrk="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        전체 가중치를 업데이트한다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until </a:t>
            </a:r>
            <a:r>
              <a:rPr lang="ko-KR" altLang="en-US" sz="1600" kern="0" dirty="0">
                <a:latin typeface="Trebuchet MS" pitchFamily="34" charset="0"/>
              </a:rPr>
              <a:t>모든 샘플이 올바르게 분류될 때까지 </a:t>
            </a:r>
            <a:endParaRPr lang="en-US" altLang="ko-KR" sz="1600" kern="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8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알고리즘의 설명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우리가 계산해야 할 것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708920"/>
            <a:ext cx="4729907" cy="18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29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알고리즘의 설명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58" y="1600200"/>
            <a:ext cx="7206034" cy="4495800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348" y="4077073"/>
            <a:ext cx="1103101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64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알고리즘의 설명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913960"/>
            <a:ext cx="8153400" cy="3868279"/>
          </a:xfrm>
        </p:spPr>
      </p:pic>
    </p:spTree>
    <p:extLst>
      <p:ext uri="{BB962C8B-B14F-4D97-AF65-F5344CB8AC3E}">
        <p14:creationId xmlns:p14="http://schemas.microsoft.com/office/powerpoint/2010/main" val="787265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알고리즘의 설명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953960"/>
            <a:ext cx="8153400" cy="3788280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772816"/>
            <a:ext cx="4032448" cy="69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40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알고리즘의 설명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897646"/>
            <a:ext cx="8153400" cy="390090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628800"/>
            <a:ext cx="4248472" cy="72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8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MLP</a:t>
            </a:r>
            <a:r>
              <a:rPr lang="ko-KR" altLang="en-US" dirty="0"/>
              <a:t>의 작동 원리를 이해한다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/>
              <a:t>MLP</a:t>
            </a:r>
            <a:r>
              <a:rPr lang="ko-KR" altLang="en-US" dirty="0"/>
              <a:t>의 학습 알고리즘을 이해한다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라이브러리로 </a:t>
            </a:r>
            <a:r>
              <a:rPr lang="en-US" altLang="ko-KR" dirty="0"/>
              <a:t>MLP</a:t>
            </a:r>
            <a:r>
              <a:rPr lang="ko-KR" altLang="en-US" dirty="0"/>
              <a:t>를 구현해본다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988840"/>
            <a:ext cx="5592219" cy="16561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 변경 수식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은닉층</a:t>
            </a:r>
            <a:r>
              <a:rPr lang="en-US" altLang="ko-KR" dirty="0"/>
              <a:t>-&gt;</a:t>
            </a:r>
            <a:r>
              <a:rPr lang="ko-KR" altLang="en-US" dirty="0" err="1"/>
              <a:t>출력층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입력층</a:t>
            </a:r>
            <a:r>
              <a:rPr lang="en-US" altLang="ko-KR" dirty="0"/>
              <a:t>-&gt;</a:t>
            </a:r>
            <a:r>
              <a:rPr lang="ko-KR" altLang="en-US" dirty="0" err="1"/>
              <a:t>은닉층</a:t>
            </a:r>
            <a:endParaRPr lang="en-US" altLang="ko-KR" dirty="0"/>
          </a:p>
          <a:p>
            <a:pPr lvl="1"/>
            <a:r>
              <a:rPr lang="ko-KR" altLang="en-US" dirty="0"/>
              <a:t>이 책에서는 생략</a:t>
            </a:r>
            <a:endParaRPr lang="en-US" altLang="ko-KR" dirty="0"/>
          </a:p>
          <a:p>
            <a:pPr lvl="1"/>
            <a:r>
              <a:rPr lang="ko-KR" altLang="en-US" dirty="0"/>
              <a:t>자세한 유도 과정은 위키 백과 참고</a:t>
            </a:r>
          </a:p>
        </p:txBody>
      </p:sp>
    </p:spTree>
    <p:extLst>
      <p:ext uri="{BB962C8B-B14F-4D97-AF65-F5344CB8AC3E}">
        <p14:creationId xmlns:p14="http://schemas.microsoft.com/office/powerpoint/2010/main" val="1268625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71600" y="1844824"/>
            <a:ext cx="5328592" cy="14903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789040"/>
            <a:ext cx="3800475" cy="1076325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4314412" y="4039170"/>
            <a:ext cx="405380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129531" y="3423543"/>
            <a:ext cx="298453" cy="6535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612648" y="1700808"/>
            <a:ext cx="6119592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96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Lab: </a:t>
            </a:r>
            <a:r>
              <a:rPr lang="ko-KR" altLang="en-US" dirty="0" err="1"/>
              <a:t>역전파</a:t>
            </a:r>
            <a:r>
              <a:rPr lang="ko-KR" altLang="en-US" dirty="0"/>
              <a:t> 알고리즘 시뮬레이션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>
                <a:hlinkClick r:id="rId2"/>
              </a:rPr>
              <a:t>http://www.emergentmind.com/neural-network</a:t>
            </a:r>
            <a:endParaRPr lang="en-US" altLang="ko-KR" dirty="0"/>
          </a:p>
          <a:p>
            <a:pPr lvl="0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20888"/>
            <a:ext cx="7308304" cy="381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30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구글의 플레이그라운드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사이트</a:t>
            </a:r>
            <a:r>
              <a:rPr lang="en-US" altLang="ko-KR" dirty="0"/>
              <a:t>(</a:t>
            </a:r>
            <a:r>
              <a:rPr lang="en-US" altLang="ko-KR" u="sng" dirty="0">
                <a:hlinkClick r:id="rId2"/>
              </a:rPr>
              <a:t>https://playground.tensorflow.org)</a:t>
            </a:r>
            <a:endParaRPr lang="en-US" altLang="ko-KR" u="sng" dirty="0"/>
          </a:p>
          <a:p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ko-KR" altLang="en-US" dirty="0" err="1"/>
              <a:t>플로우</a:t>
            </a:r>
            <a:r>
              <a:rPr lang="ko-KR" altLang="en-US" dirty="0"/>
              <a:t> 플레이그라운드는 자바 스크립트로 작성된 웹 애플리케이션으로 웹 브라우저에서 실행</a:t>
            </a:r>
            <a:endParaRPr lang="en-US" altLang="ko-KR" dirty="0"/>
          </a:p>
          <a:p>
            <a:r>
              <a:rPr lang="ko-KR" altLang="en-US" dirty="0"/>
              <a:t>이 사이트에서는 사용자가 </a:t>
            </a:r>
            <a:r>
              <a:rPr lang="ko-KR" altLang="en-US" dirty="0" err="1"/>
              <a:t>딥러닝</a:t>
            </a:r>
            <a:r>
              <a:rPr lang="ko-KR" altLang="en-US" dirty="0"/>
              <a:t> 모델을 구성하고 여러 가지 매개 변수를 조정하면서 실험할 수 있는 기능을 제공한다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458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구글의 플레이그라운드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21" y="1600200"/>
            <a:ext cx="7268107" cy="4495800"/>
          </a:xfrm>
        </p:spPr>
      </p:pic>
    </p:spTree>
    <p:extLst>
      <p:ext uri="{BB962C8B-B14F-4D97-AF65-F5344CB8AC3E}">
        <p14:creationId xmlns:p14="http://schemas.microsoft.com/office/powerpoint/2010/main" val="3005395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선형 분리 가능한 입력 데이터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51" y="1600200"/>
            <a:ext cx="6785848" cy="4495800"/>
          </a:xfrm>
        </p:spPr>
      </p:pic>
    </p:spTree>
    <p:extLst>
      <p:ext uri="{BB962C8B-B14F-4D97-AF65-F5344CB8AC3E}">
        <p14:creationId xmlns:p14="http://schemas.microsoft.com/office/powerpoint/2010/main" val="3797082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에포크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606946"/>
            <a:ext cx="8153400" cy="4482307"/>
          </a:xfrm>
        </p:spPr>
      </p:pic>
    </p:spTree>
    <p:extLst>
      <p:ext uri="{BB962C8B-B14F-4D97-AF65-F5344CB8AC3E}">
        <p14:creationId xmlns:p14="http://schemas.microsoft.com/office/powerpoint/2010/main" val="458545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학습률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609709"/>
            <a:ext cx="8153400" cy="4476782"/>
          </a:xfrm>
        </p:spPr>
      </p:pic>
    </p:spTree>
    <p:extLst>
      <p:ext uri="{BB962C8B-B14F-4D97-AF65-F5344CB8AC3E}">
        <p14:creationId xmlns:p14="http://schemas.microsoft.com/office/powerpoint/2010/main" val="2986356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활성화 함수 선택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35660"/>
            <a:ext cx="8153400" cy="4224880"/>
          </a:xfrm>
        </p:spPr>
      </p:pic>
    </p:spTree>
    <p:extLst>
      <p:ext uri="{BB962C8B-B14F-4D97-AF65-F5344CB8AC3E}">
        <p14:creationId xmlns:p14="http://schemas.microsoft.com/office/powerpoint/2010/main" val="3112567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유형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92"/>
            <a:ext cx="8153400" cy="2193392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95" y="4087776"/>
            <a:ext cx="3960440" cy="221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97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en-US" altLang="ko-KR" dirty="0"/>
              <a:t>(multilayer perceptron: MLP):</a:t>
            </a:r>
            <a:r>
              <a:rPr lang="ko-KR" altLang="en-US" dirty="0"/>
              <a:t> </a:t>
            </a:r>
            <a:r>
              <a:rPr lang="ko-KR" altLang="en-US" dirty="0" err="1"/>
              <a:t>입력층과</a:t>
            </a:r>
            <a:r>
              <a:rPr lang="ko-KR" altLang="en-US" dirty="0"/>
              <a:t> </a:t>
            </a:r>
            <a:r>
              <a:rPr lang="ko-KR" altLang="en-US" dirty="0" err="1"/>
              <a:t>출력층</a:t>
            </a:r>
            <a:r>
              <a:rPr lang="ko-KR" altLang="en-US" dirty="0"/>
              <a:t> 사이에 </a:t>
            </a:r>
            <a:r>
              <a:rPr lang="ko-KR" altLang="en-US" dirty="0" err="1"/>
              <a:t>은닉층</a:t>
            </a:r>
            <a:r>
              <a:rPr lang="en-US" altLang="ko-KR" dirty="0"/>
              <a:t>(hidden layer)</a:t>
            </a:r>
            <a:r>
              <a:rPr lang="ko-KR" altLang="en-US" dirty="0"/>
              <a:t>을 가지고 있는 신경망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80928"/>
            <a:ext cx="5364088" cy="357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97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데이터와 테스트 데이터의 비율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0" y="1600200"/>
            <a:ext cx="8069209" cy="4495800"/>
          </a:xfrm>
        </p:spPr>
      </p:pic>
    </p:spTree>
    <p:extLst>
      <p:ext uri="{BB962C8B-B14F-4D97-AF65-F5344CB8AC3E}">
        <p14:creationId xmlns:p14="http://schemas.microsoft.com/office/powerpoint/2010/main" val="3129463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특징 선택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66" y="1600200"/>
            <a:ext cx="7291818" cy="4495800"/>
          </a:xfrm>
        </p:spPr>
      </p:pic>
    </p:spTree>
    <p:extLst>
      <p:ext uri="{BB962C8B-B14F-4D97-AF65-F5344CB8AC3E}">
        <p14:creationId xmlns:p14="http://schemas.microsoft.com/office/powerpoint/2010/main" val="631045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은닉층</a:t>
            </a:r>
            <a:r>
              <a:rPr lang="ko-KR" altLang="en-US" dirty="0"/>
              <a:t> 추가하기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86" y="1600200"/>
            <a:ext cx="7284178" cy="4495800"/>
          </a:xfrm>
        </p:spPr>
      </p:pic>
    </p:spTree>
    <p:extLst>
      <p:ext uri="{BB962C8B-B14F-4D97-AF65-F5344CB8AC3E}">
        <p14:creationId xmlns:p14="http://schemas.microsoft.com/office/powerpoint/2010/main" val="2221891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시작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6674535" cy="4953889"/>
          </a:xfrm>
        </p:spPr>
      </p:pic>
    </p:spTree>
    <p:extLst>
      <p:ext uri="{BB962C8B-B14F-4D97-AF65-F5344CB8AC3E}">
        <p14:creationId xmlns:p14="http://schemas.microsoft.com/office/powerpoint/2010/main" val="1306238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완료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54659"/>
            <a:ext cx="8153400" cy="4186881"/>
          </a:xfrm>
        </p:spPr>
      </p:pic>
    </p:spTree>
    <p:extLst>
      <p:ext uri="{BB962C8B-B14F-4D97-AF65-F5344CB8AC3E}">
        <p14:creationId xmlns:p14="http://schemas.microsoft.com/office/powerpoint/2010/main" val="2562716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은닉층</a:t>
            </a:r>
            <a:r>
              <a:rPr lang="ko-KR" altLang="en-US" dirty="0"/>
              <a:t> 없이 분류 실습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70120"/>
            <a:ext cx="8153400" cy="4155959"/>
          </a:xfrm>
        </p:spPr>
      </p:pic>
    </p:spTree>
    <p:extLst>
      <p:ext uri="{BB962C8B-B14F-4D97-AF65-F5344CB8AC3E}">
        <p14:creationId xmlns:p14="http://schemas.microsoft.com/office/powerpoint/2010/main" val="235477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은닉층을</a:t>
            </a:r>
            <a:r>
              <a:rPr lang="ko-KR" altLang="en-US" dirty="0"/>
              <a:t> 추가한 실습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2118696"/>
            <a:ext cx="8153400" cy="3458808"/>
          </a:xfrm>
        </p:spPr>
      </p:pic>
    </p:spTree>
    <p:extLst>
      <p:ext uri="{BB962C8B-B14F-4D97-AF65-F5344CB8AC3E}">
        <p14:creationId xmlns:p14="http://schemas.microsoft.com/office/powerpoint/2010/main" val="3204281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넘파이를</a:t>
            </a:r>
            <a:r>
              <a:rPr lang="ko-KR" altLang="en-US" dirty="0"/>
              <a:t> 이용하여 </a:t>
            </a:r>
            <a:r>
              <a:rPr lang="en-US" altLang="ko-KR" dirty="0"/>
              <a:t>MLP </a:t>
            </a:r>
            <a:r>
              <a:rPr lang="ko-KR" altLang="en-US" dirty="0"/>
              <a:t>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넘파이의</a:t>
            </a:r>
            <a:r>
              <a:rPr lang="ko-KR" altLang="en-US" dirty="0"/>
              <a:t> 기능을 이용하면 모든 것을 행렬과 벡터로 표시할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행렬을 이용하면 동시에 여러 개의 예제를 동시에 </a:t>
            </a:r>
            <a:r>
              <a:rPr lang="ko-KR" altLang="en-US" dirty="0" err="1"/>
              <a:t>학습시킬수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역전파할</a:t>
            </a:r>
            <a:r>
              <a:rPr lang="ko-KR" altLang="en-US" dirty="0"/>
              <a:t> 때는 가중치 </a:t>
            </a:r>
            <a:r>
              <a:rPr lang="ko-KR" altLang="en-US" dirty="0" err="1"/>
              <a:t>행렬를</a:t>
            </a:r>
            <a:r>
              <a:rPr lang="ko-KR" altLang="en-US" dirty="0"/>
              <a:t> </a:t>
            </a:r>
            <a:r>
              <a:rPr lang="ko-KR" altLang="en-US" dirty="0" err="1"/>
              <a:t>전치시켜서</a:t>
            </a:r>
            <a:r>
              <a:rPr lang="ko-KR" altLang="en-US" dirty="0"/>
              <a:t>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바이어스는 입력을 </a:t>
            </a:r>
            <a:r>
              <a:rPr lang="en-US" altLang="ko-KR" dirty="0"/>
              <a:t>1.0</a:t>
            </a:r>
            <a:r>
              <a:rPr lang="ko-KR" altLang="en-US" dirty="0"/>
              <a:t>으로 고정하고</a:t>
            </a:r>
            <a:r>
              <a:rPr lang="en-US" altLang="ko-KR" dirty="0"/>
              <a:t>, </a:t>
            </a:r>
            <a:r>
              <a:rPr lang="ko-KR" altLang="en-US" dirty="0"/>
              <a:t>이 입력에 붙은 가중치로 생각한다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8509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넘파이를</a:t>
            </a:r>
            <a:r>
              <a:rPr lang="ko-KR" altLang="en-US" dirty="0"/>
              <a:t> 이용하여 </a:t>
            </a:r>
            <a:r>
              <a:rPr lang="en-US" altLang="ko-KR" dirty="0"/>
              <a:t>MLP </a:t>
            </a:r>
            <a:r>
              <a:rPr lang="ko-KR" altLang="en-US" dirty="0"/>
              <a:t>구현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042588"/>
            <a:ext cx="8153400" cy="361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63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앞의 행렬식 중 일부를 </a:t>
            </a:r>
            <a:r>
              <a:rPr lang="ko-KR" altLang="en-US" dirty="0" err="1"/>
              <a:t>풀어쓰면</a:t>
            </a:r>
            <a:r>
              <a:rPr lang="ko-KR" altLang="en-US" dirty="0"/>
              <a:t> 다음과 같다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 첫 번째 예제에 대하여 출력 노드 </a:t>
            </a:r>
            <a:r>
              <a:rPr lang="en-US" altLang="ko-KR" dirty="0"/>
              <a:t>a</a:t>
            </a:r>
            <a:r>
              <a:rPr lang="en-US" altLang="ko-KR" baseline="-25000" dirty="0"/>
              <a:t>1</a:t>
            </a:r>
            <a:r>
              <a:rPr lang="en-US" altLang="ko-KR" dirty="0"/>
              <a:t> </a:t>
            </a:r>
            <a:r>
              <a:rPr lang="ko-KR" altLang="en-US" dirty="0"/>
              <a:t>값을</a:t>
            </a:r>
            <a:r>
              <a:rPr lang="en-US" altLang="ko-KR" dirty="0"/>
              <a:t> </a:t>
            </a:r>
            <a:r>
              <a:rPr lang="ko-KR" altLang="en-US" dirty="0"/>
              <a:t>계산한 식이 된다</a:t>
            </a:r>
            <a:r>
              <a:rPr lang="en-US" altLang="ko-KR" dirty="0"/>
              <a:t>. </a:t>
            </a:r>
          </a:p>
          <a:p>
            <a:pPr lvl="1"/>
            <a:endParaRPr lang="en-US" altLang="ko-KR" baseline="-25000" dirty="0"/>
          </a:p>
          <a:p>
            <a:r>
              <a:rPr lang="ko-KR" altLang="en-US" dirty="0"/>
              <a:t>앞의 행렬은 </a:t>
            </a:r>
            <a:r>
              <a:rPr lang="en-US" altLang="ko-KR" dirty="0"/>
              <a:t>4</a:t>
            </a:r>
            <a:r>
              <a:rPr lang="ko-KR" altLang="en-US" dirty="0"/>
              <a:t>개의 예제</a:t>
            </a:r>
            <a:r>
              <a:rPr lang="en-US" altLang="ko-KR" dirty="0"/>
              <a:t>(</a:t>
            </a:r>
            <a:r>
              <a:rPr lang="ko-KR" altLang="en-US" dirty="0"/>
              <a:t>샘플</a:t>
            </a:r>
            <a:r>
              <a:rPr lang="en-US" altLang="ko-KR" dirty="0"/>
              <a:t>)</a:t>
            </a:r>
            <a:r>
              <a:rPr lang="ko-KR" altLang="en-US" dirty="0"/>
              <a:t>를 동시에 처리하고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132856"/>
            <a:ext cx="5688632" cy="5139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76" y="4186737"/>
            <a:ext cx="6657975" cy="169545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563888" y="4134362"/>
            <a:ext cx="36004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892682" y="4134362"/>
            <a:ext cx="36004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221476" y="4134362"/>
            <a:ext cx="36004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550270" y="4134362"/>
            <a:ext cx="36004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184132" y="4146190"/>
            <a:ext cx="36004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512926" y="4146190"/>
            <a:ext cx="36004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841720" y="4146190"/>
            <a:ext cx="36004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170514" y="4146190"/>
            <a:ext cx="36004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설명선 2 18"/>
          <p:cNvSpPr/>
          <p:nvPr/>
        </p:nvSpPr>
        <p:spPr>
          <a:xfrm>
            <a:off x="4072702" y="6322332"/>
            <a:ext cx="914400" cy="6126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7107"/>
              <a:gd name="adj6" fmla="val -40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예제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20" name="설명선 2 19"/>
          <p:cNvSpPr/>
          <p:nvPr/>
        </p:nvSpPr>
        <p:spPr>
          <a:xfrm>
            <a:off x="5022839" y="6253302"/>
            <a:ext cx="914400" cy="6126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1680"/>
              <a:gd name="adj6" fmla="val -99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예제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21" name="설명선 2 20"/>
          <p:cNvSpPr/>
          <p:nvPr/>
        </p:nvSpPr>
        <p:spPr>
          <a:xfrm>
            <a:off x="6841720" y="6148375"/>
            <a:ext cx="1283824" cy="54521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7107"/>
              <a:gd name="adj6" fmla="val -40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예제 </a:t>
            </a:r>
            <a:r>
              <a:rPr lang="en-US" altLang="ko-KR" dirty="0"/>
              <a:t>#1</a:t>
            </a:r>
            <a:r>
              <a:rPr lang="ko-KR" altLang="en-US" dirty="0"/>
              <a:t>의 출력</a:t>
            </a:r>
          </a:p>
        </p:txBody>
      </p:sp>
      <p:sp>
        <p:nvSpPr>
          <p:cNvPr id="22" name="설명선 2 21"/>
          <p:cNvSpPr/>
          <p:nvPr/>
        </p:nvSpPr>
        <p:spPr>
          <a:xfrm>
            <a:off x="7530554" y="3484218"/>
            <a:ext cx="1283824" cy="54521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9575"/>
              <a:gd name="adj6" fmla="val -681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예제 </a:t>
            </a:r>
            <a:r>
              <a:rPr lang="en-US" altLang="ko-KR" dirty="0"/>
              <a:t>#2</a:t>
            </a:r>
            <a:r>
              <a:rPr lang="ko-KR" altLang="en-US" dirty="0"/>
              <a:t>의 출력</a:t>
            </a:r>
          </a:p>
        </p:txBody>
      </p:sp>
    </p:spTree>
    <p:extLst>
      <p:ext uri="{BB962C8B-B14F-4D97-AF65-F5344CB8AC3E}">
        <p14:creationId xmlns:p14="http://schemas.microsoft.com/office/powerpoint/2010/main" val="3589439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en-US" altLang="ko-KR" dirty="0"/>
              <a:t> </a:t>
            </a:r>
            <a:r>
              <a:rPr lang="ko-KR" altLang="en-US" dirty="0"/>
              <a:t>학습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알고리즘은 입력이 주어지면 순방향으로 계산하여 출력을 계산한 후에 실제 출력과 우리가 원하는 출력 간의 오차를 계산한다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오차를 역방향으로 전파하면서 오차를 줄이는 방향으로 가중치를 변경한다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00" y="3068960"/>
            <a:ext cx="5436096" cy="332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50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569154"/>
            <a:ext cx="8191302" cy="482453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시그모이드</a:t>
            </a:r>
            <a:r>
              <a:rPr lang="ko-KR" altLang="en-US" sz="1600" kern="0" dirty="0">
                <a:latin typeface="Trebuchet MS" pitchFamily="34" charset="0"/>
              </a:rPr>
              <a:t> 함수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def</a:t>
            </a:r>
            <a:r>
              <a:rPr lang="en-US" altLang="ko-KR" sz="1600" kern="0" dirty="0">
                <a:latin typeface="Trebuchet MS" pitchFamily="34" charset="0"/>
              </a:rPr>
              <a:t> </a:t>
            </a:r>
            <a:r>
              <a:rPr lang="en-US" altLang="ko-KR" sz="1600" kern="0" dirty="0" err="1">
                <a:latin typeface="Trebuchet MS" pitchFamily="34" charset="0"/>
              </a:rPr>
              <a:t>actf</a:t>
            </a:r>
            <a:r>
              <a:rPr lang="en-US" altLang="ko-KR" sz="1600" kern="0" dirty="0">
                <a:latin typeface="Trebuchet MS" pitchFamily="34" charset="0"/>
              </a:rPr>
              <a:t>(x):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return 1/(1+np.exp(-x))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시그모이드</a:t>
            </a:r>
            <a:r>
              <a:rPr lang="ko-KR" altLang="en-US" sz="1600" kern="0" dirty="0">
                <a:latin typeface="Trebuchet MS" pitchFamily="34" charset="0"/>
              </a:rPr>
              <a:t> 함수의 </a:t>
            </a:r>
            <a:r>
              <a:rPr lang="ko-KR" altLang="en-US" sz="1600" kern="0" dirty="0" err="1">
                <a:latin typeface="Trebuchet MS" pitchFamily="34" charset="0"/>
              </a:rPr>
              <a:t>미분값</a:t>
            </a: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def</a:t>
            </a:r>
            <a:r>
              <a:rPr lang="en-US" altLang="ko-KR" sz="1600" kern="0" dirty="0">
                <a:latin typeface="Trebuchet MS" pitchFamily="34" charset="0"/>
              </a:rPr>
              <a:t> </a:t>
            </a:r>
            <a:r>
              <a:rPr lang="en-US" altLang="ko-KR" sz="1600" kern="0" dirty="0" err="1">
                <a:latin typeface="Trebuchet MS" pitchFamily="34" charset="0"/>
              </a:rPr>
              <a:t>actf_deriv</a:t>
            </a:r>
            <a:r>
              <a:rPr lang="en-US" altLang="ko-KR" sz="1600" kern="0" dirty="0">
                <a:latin typeface="Trebuchet MS" pitchFamily="34" charset="0"/>
              </a:rPr>
              <a:t>(x):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    return x*(1-x)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XOR </a:t>
            </a:r>
            <a:r>
              <a:rPr lang="ko-KR" altLang="en-US" sz="1600" kern="0" dirty="0">
                <a:latin typeface="Trebuchet MS" pitchFamily="34" charset="0"/>
              </a:rPr>
              <a:t>연산을 위한 </a:t>
            </a:r>
            <a:r>
              <a:rPr lang="en-US" altLang="ko-KR" sz="1600" kern="0" dirty="0">
                <a:latin typeface="Trebuchet MS" pitchFamily="34" charset="0"/>
              </a:rPr>
              <a:t>4</a:t>
            </a:r>
            <a:r>
              <a:rPr lang="ko-KR" altLang="en-US" sz="1600" kern="0" dirty="0">
                <a:latin typeface="Trebuchet MS" pitchFamily="34" charset="0"/>
              </a:rPr>
              <a:t>행*</a:t>
            </a:r>
            <a:r>
              <a:rPr lang="en-US" altLang="ko-KR" sz="1600" kern="0" dirty="0">
                <a:latin typeface="Trebuchet MS" pitchFamily="34" charset="0"/>
              </a:rPr>
              <a:t>2</a:t>
            </a:r>
            <a:r>
              <a:rPr lang="ko-KR" altLang="en-US" sz="1600" kern="0" dirty="0">
                <a:latin typeface="Trebuchet MS" pitchFamily="34" charset="0"/>
              </a:rPr>
              <a:t>열의 입력 행렬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마지막 열은 바이어스를 나타낸다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([[0,0,1], [0,1,1], [1,0,1], [1,1,1]])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XOR </a:t>
            </a:r>
            <a:r>
              <a:rPr lang="ko-KR" altLang="en-US" sz="1600" kern="0" dirty="0">
                <a:latin typeface="Trebuchet MS" pitchFamily="34" charset="0"/>
              </a:rPr>
              <a:t>연산을 위한 </a:t>
            </a:r>
            <a:r>
              <a:rPr lang="en-US" altLang="ko-KR" sz="1600" kern="0" dirty="0">
                <a:latin typeface="Trebuchet MS" pitchFamily="34" charset="0"/>
              </a:rPr>
              <a:t>4</a:t>
            </a:r>
            <a:r>
              <a:rPr lang="ko-KR" altLang="en-US" sz="1600" kern="0" dirty="0">
                <a:latin typeface="Trebuchet MS" pitchFamily="34" charset="0"/>
              </a:rPr>
              <a:t>행*</a:t>
            </a:r>
            <a:r>
              <a:rPr lang="en-US" altLang="ko-KR" sz="1600" kern="0" dirty="0">
                <a:latin typeface="Trebuchet MS" pitchFamily="34" charset="0"/>
              </a:rPr>
              <a:t>1</a:t>
            </a:r>
            <a:r>
              <a:rPr lang="ko-KR" altLang="en-US" sz="1600" kern="0" dirty="0">
                <a:latin typeface="Trebuchet MS" pitchFamily="34" charset="0"/>
              </a:rPr>
              <a:t>열의 목표 행렬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y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([[0], [1], [1], [0]])</a:t>
            </a:r>
          </a:p>
        </p:txBody>
      </p:sp>
    </p:spTree>
    <p:extLst>
      <p:ext uri="{BB962C8B-B14F-4D97-AF65-F5344CB8AC3E}">
        <p14:creationId xmlns:p14="http://schemas.microsoft.com/office/powerpoint/2010/main" val="1640760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569154"/>
            <a:ext cx="8191302" cy="482453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np.random.seed</a:t>
            </a:r>
            <a:r>
              <a:rPr lang="en-US" altLang="ko-KR" sz="1600" kern="0" dirty="0">
                <a:latin typeface="Trebuchet MS" pitchFamily="34" charset="0"/>
              </a:rPr>
              <a:t>(5)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inputs = 3	# </a:t>
            </a:r>
            <a:r>
              <a:rPr lang="ko-KR" altLang="en-US" sz="1600" kern="0" dirty="0" err="1">
                <a:latin typeface="Trebuchet MS" pitchFamily="34" charset="0"/>
              </a:rPr>
              <a:t>입력층의</a:t>
            </a:r>
            <a:r>
              <a:rPr lang="ko-KR" altLang="en-US" sz="1600" kern="0" dirty="0">
                <a:latin typeface="Trebuchet MS" pitchFamily="34" charset="0"/>
              </a:rPr>
              <a:t> 노드 개수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hiddens</a:t>
            </a:r>
            <a:r>
              <a:rPr lang="en-US" altLang="ko-KR" sz="1600" kern="0" dirty="0">
                <a:latin typeface="Trebuchet MS" pitchFamily="34" charset="0"/>
              </a:rPr>
              <a:t> = 6	# </a:t>
            </a:r>
            <a:r>
              <a:rPr lang="ko-KR" altLang="en-US" sz="1600" kern="0" dirty="0" err="1">
                <a:latin typeface="Trebuchet MS" pitchFamily="34" charset="0"/>
              </a:rPr>
              <a:t>은닉층의</a:t>
            </a:r>
            <a:r>
              <a:rPr lang="ko-KR" altLang="en-US" sz="1600" kern="0" dirty="0">
                <a:latin typeface="Trebuchet MS" pitchFamily="34" charset="0"/>
              </a:rPr>
              <a:t> 노드 개수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outputs = 1	# </a:t>
            </a:r>
            <a:r>
              <a:rPr lang="ko-KR" altLang="en-US" sz="1600" kern="0" dirty="0" err="1">
                <a:latin typeface="Trebuchet MS" pitchFamily="34" charset="0"/>
              </a:rPr>
              <a:t>출력층의</a:t>
            </a:r>
            <a:r>
              <a:rPr lang="ko-KR" altLang="en-US" sz="1600" kern="0" dirty="0">
                <a:latin typeface="Trebuchet MS" pitchFamily="34" charset="0"/>
              </a:rPr>
              <a:t> 노드 개수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가중치를 </a:t>
            </a:r>
            <a:r>
              <a:rPr lang="en-US" altLang="ko-KR" sz="1600" kern="0" dirty="0">
                <a:latin typeface="Trebuchet MS" pitchFamily="34" charset="0"/>
              </a:rPr>
              <a:t>–1.0</a:t>
            </a:r>
            <a:r>
              <a:rPr lang="ko-KR" altLang="en-US" sz="1600" kern="0" dirty="0">
                <a:latin typeface="Trebuchet MS" pitchFamily="34" charset="0"/>
              </a:rPr>
              <a:t>에서 </a:t>
            </a:r>
            <a:r>
              <a:rPr lang="en-US" altLang="ko-KR" sz="1600" kern="0" dirty="0">
                <a:latin typeface="Trebuchet MS" pitchFamily="34" charset="0"/>
              </a:rPr>
              <a:t>1.0 </a:t>
            </a:r>
            <a:r>
              <a:rPr lang="ko-KR" altLang="en-US" sz="1600" kern="0" dirty="0">
                <a:latin typeface="Trebuchet MS" pitchFamily="34" charset="0"/>
              </a:rPr>
              <a:t>사이의 </a:t>
            </a:r>
            <a:r>
              <a:rPr lang="ko-KR" altLang="en-US" sz="1600" kern="0" dirty="0" err="1">
                <a:latin typeface="Trebuchet MS" pitchFamily="34" charset="0"/>
              </a:rPr>
              <a:t>난수로</a:t>
            </a:r>
            <a:r>
              <a:rPr lang="ko-KR" altLang="en-US" sz="1600" kern="0" dirty="0">
                <a:latin typeface="Trebuchet MS" pitchFamily="34" charset="0"/>
              </a:rPr>
              <a:t> 초기화한다</a:t>
            </a:r>
            <a:r>
              <a:rPr lang="en-US" altLang="ko-KR" sz="1600" kern="0" dirty="0">
                <a:latin typeface="Trebuchet MS" pitchFamily="34" charset="0"/>
              </a:rPr>
              <a:t>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weight0 = 2*</a:t>
            </a:r>
            <a:r>
              <a:rPr lang="en-US" altLang="ko-KR" sz="1600" kern="0" dirty="0" err="1">
                <a:latin typeface="Trebuchet MS" pitchFamily="34" charset="0"/>
              </a:rPr>
              <a:t>np.random.random</a:t>
            </a:r>
            <a:r>
              <a:rPr lang="en-US" altLang="ko-KR" sz="1600" kern="0" dirty="0">
                <a:latin typeface="Trebuchet MS" pitchFamily="34" charset="0"/>
              </a:rPr>
              <a:t>((inputs, </a:t>
            </a:r>
            <a:r>
              <a:rPr lang="en-US" altLang="ko-KR" sz="1600" kern="0" dirty="0" err="1">
                <a:latin typeface="Trebuchet MS" pitchFamily="34" charset="0"/>
              </a:rPr>
              <a:t>hiddens</a:t>
            </a:r>
            <a:r>
              <a:rPr lang="en-US" altLang="ko-KR" sz="1600" kern="0" dirty="0">
                <a:latin typeface="Trebuchet MS" pitchFamily="34" charset="0"/>
              </a:rPr>
              <a:t>))-1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weight1 = 2*</a:t>
            </a:r>
            <a:r>
              <a:rPr lang="en-US" altLang="ko-KR" sz="1600" kern="0" dirty="0" err="1">
                <a:latin typeface="Trebuchet MS" pitchFamily="34" charset="0"/>
              </a:rPr>
              <a:t>np.random.random</a:t>
            </a:r>
            <a:r>
              <a:rPr lang="en-US" altLang="ko-KR" sz="1600" kern="0" dirty="0">
                <a:latin typeface="Trebuchet MS" pitchFamily="34" charset="0"/>
              </a:rPr>
              <a:t>((</a:t>
            </a:r>
            <a:r>
              <a:rPr lang="en-US" altLang="ko-KR" sz="1600" kern="0" dirty="0" err="1">
                <a:latin typeface="Trebuchet MS" pitchFamily="34" charset="0"/>
              </a:rPr>
              <a:t>hiddens</a:t>
            </a:r>
            <a:r>
              <a:rPr lang="en-US" altLang="ko-KR" sz="1600" kern="0" dirty="0">
                <a:latin typeface="Trebuchet MS" pitchFamily="34" charset="0"/>
              </a:rPr>
              <a:t>, outputs))-1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반복한다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for </a:t>
            </a:r>
            <a:r>
              <a:rPr lang="en-US" altLang="ko-KR" sz="1600" kern="0" dirty="0" err="1">
                <a:latin typeface="Trebuchet MS" pitchFamily="34" charset="0"/>
              </a:rPr>
              <a:t>i</a:t>
            </a:r>
            <a:r>
              <a:rPr lang="en-US" altLang="ko-KR" sz="1600" kern="0" dirty="0">
                <a:latin typeface="Trebuchet MS" pitchFamily="34" charset="0"/>
              </a:rPr>
              <a:t> in range(10000):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# </a:t>
            </a:r>
            <a:r>
              <a:rPr lang="ko-KR" altLang="en-US" sz="1600" kern="0" dirty="0">
                <a:latin typeface="Trebuchet MS" pitchFamily="34" charset="0"/>
              </a:rPr>
              <a:t>순방향 계산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>
                <a:latin typeface="Trebuchet MS" pitchFamily="34" charset="0"/>
              </a:rPr>
              <a:t>layer0 = X				# </a:t>
            </a:r>
            <a:r>
              <a:rPr lang="ko-KR" altLang="en-US" sz="1600" kern="0" dirty="0">
                <a:latin typeface="Trebuchet MS" pitchFamily="34" charset="0"/>
              </a:rPr>
              <a:t>입력을 </a:t>
            </a:r>
            <a:r>
              <a:rPr lang="en-US" altLang="ko-KR" sz="1600" kern="0" dirty="0">
                <a:latin typeface="Trebuchet MS" pitchFamily="34" charset="0"/>
              </a:rPr>
              <a:t>layer0</a:t>
            </a:r>
            <a:r>
              <a:rPr lang="ko-KR" altLang="en-US" sz="1600" kern="0" dirty="0">
                <a:latin typeface="Trebuchet MS" pitchFamily="34" charset="0"/>
              </a:rPr>
              <a:t>에 대입한다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net1 = np.dot(layer0, weight0)	# </a:t>
            </a:r>
            <a:r>
              <a:rPr lang="ko-KR" altLang="en-US" sz="1600" kern="0" dirty="0">
                <a:latin typeface="Trebuchet MS" pitchFamily="34" charset="0"/>
              </a:rPr>
              <a:t>행렬의 곱을 계산한다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layer1 = </a:t>
            </a:r>
            <a:r>
              <a:rPr lang="en-US" altLang="ko-KR" sz="1600" kern="0" dirty="0" err="1">
                <a:latin typeface="Trebuchet MS" pitchFamily="34" charset="0"/>
              </a:rPr>
              <a:t>actf</a:t>
            </a:r>
            <a:r>
              <a:rPr lang="en-US" altLang="ko-KR" sz="1600" kern="0" dirty="0">
                <a:latin typeface="Trebuchet MS" pitchFamily="34" charset="0"/>
              </a:rPr>
              <a:t>(net1)		# </a:t>
            </a:r>
            <a:r>
              <a:rPr lang="ko-KR" altLang="en-US" sz="1600" kern="0" dirty="0">
                <a:latin typeface="Trebuchet MS" pitchFamily="34" charset="0"/>
              </a:rPr>
              <a:t>활성화 함수를 적용한다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layer1[:,-1] = 1.0      	#  </a:t>
            </a:r>
            <a:r>
              <a:rPr lang="ko-KR" altLang="en-US" sz="1600" kern="0" dirty="0">
                <a:latin typeface="Trebuchet MS" pitchFamily="34" charset="0"/>
              </a:rPr>
              <a:t>마지막 열은 바이어스를 나타낸다</a:t>
            </a:r>
            <a:r>
              <a:rPr lang="en-US" altLang="ko-KR" sz="1600" kern="0" dirty="0">
                <a:latin typeface="Trebuchet MS" pitchFamily="34" charset="0"/>
              </a:rPr>
              <a:t>. 1.0</a:t>
            </a:r>
            <a:r>
              <a:rPr lang="ko-KR" altLang="en-US" sz="1600" kern="0" dirty="0">
                <a:latin typeface="Trebuchet MS" pitchFamily="34" charset="0"/>
              </a:rPr>
              <a:t>으로 만든다</a:t>
            </a:r>
            <a:r>
              <a:rPr lang="en-US" altLang="ko-KR" sz="1600" kern="0" dirty="0">
                <a:latin typeface="Trebuchet MS" pitchFamily="34" charset="0"/>
              </a:rPr>
              <a:t>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net2 = np.dot(layer1, weight1)	# </a:t>
            </a:r>
            <a:r>
              <a:rPr lang="ko-KR" altLang="en-US" sz="1600" kern="0" dirty="0">
                <a:latin typeface="Trebuchet MS" pitchFamily="34" charset="0"/>
              </a:rPr>
              <a:t>행렬의 곱을 계산한다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layer2 = </a:t>
            </a:r>
            <a:r>
              <a:rPr lang="en-US" altLang="ko-KR" sz="1600" kern="0" dirty="0" err="1">
                <a:latin typeface="Trebuchet MS" pitchFamily="34" charset="0"/>
              </a:rPr>
              <a:t>actf</a:t>
            </a:r>
            <a:r>
              <a:rPr lang="en-US" altLang="ko-KR" sz="1600" kern="0" dirty="0">
                <a:latin typeface="Trebuchet MS" pitchFamily="34" charset="0"/>
              </a:rPr>
              <a:t>(net2)		# </a:t>
            </a:r>
            <a:r>
              <a:rPr lang="ko-KR" altLang="en-US" sz="1600" kern="0" dirty="0">
                <a:latin typeface="Trebuchet MS" pitchFamily="34" charset="0"/>
              </a:rPr>
              <a:t>활성화 함수를 적용한다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37450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569154"/>
            <a:ext cx="8191302" cy="482453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 </a:t>
            </a: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출력층에서의 오차를 계산한다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layer2_error = layer2-y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# </a:t>
            </a:r>
            <a:r>
              <a:rPr lang="ko-KR" altLang="en-US" sz="1600" kern="0" dirty="0">
                <a:latin typeface="Trebuchet MS" pitchFamily="34" charset="0"/>
              </a:rPr>
              <a:t>출력층에서의 </a:t>
            </a:r>
            <a:r>
              <a:rPr lang="ko-KR" altLang="en-US" sz="1600" kern="0" dirty="0" err="1">
                <a:latin typeface="Trebuchet MS" pitchFamily="34" charset="0"/>
              </a:rPr>
              <a:t>델타값을</a:t>
            </a:r>
            <a:r>
              <a:rPr lang="ko-KR" altLang="en-US" sz="1600" kern="0" dirty="0">
                <a:latin typeface="Trebuchet MS" pitchFamily="34" charset="0"/>
              </a:rPr>
              <a:t> 계산한다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layer2_delta = layer2_error*</a:t>
            </a:r>
            <a:r>
              <a:rPr lang="en-US" altLang="ko-KR" sz="1600" kern="0" dirty="0" err="1">
                <a:latin typeface="Trebuchet MS" pitchFamily="34" charset="0"/>
              </a:rPr>
              <a:t>actf_deriv</a:t>
            </a:r>
            <a:r>
              <a:rPr lang="en-US" altLang="ko-KR" sz="1600" kern="0" dirty="0">
                <a:latin typeface="Trebuchet MS" pitchFamily="34" charset="0"/>
              </a:rPr>
              <a:t>(layer2)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# </a:t>
            </a:r>
            <a:r>
              <a:rPr lang="ko-KR" altLang="en-US" sz="1600" kern="0" dirty="0">
                <a:latin typeface="Trebuchet MS" pitchFamily="34" charset="0"/>
              </a:rPr>
              <a:t>은닉층에서의 오차를 계산한다</a:t>
            </a:r>
            <a:r>
              <a:rPr lang="en-US" altLang="ko-KR" sz="1600" kern="0" dirty="0">
                <a:latin typeface="Trebuchet MS" pitchFamily="34" charset="0"/>
              </a:rPr>
              <a:t>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# </a:t>
            </a:r>
            <a:r>
              <a:rPr lang="ko-KR" altLang="en-US" sz="1600" kern="0" dirty="0">
                <a:latin typeface="Trebuchet MS" pitchFamily="34" charset="0"/>
              </a:rPr>
              <a:t>여기서 </a:t>
            </a:r>
            <a:r>
              <a:rPr lang="en-US" altLang="ko-KR" sz="1600" kern="0" dirty="0">
                <a:latin typeface="Trebuchet MS" pitchFamily="34" charset="0"/>
              </a:rPr>
              <a:t>T</a:t>
            </a:r>
            <a:r>
              <a:rPr lang="ko-KR" altLang="en-US" sz="1600" kern="0" dirty="0">
                <a:latin typeface="Trebuchet MS" pitchFamily="34" charset="0"/>
              </a:rPr>
              <a:t>는 행렬의 전치를 의미한다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# </a:t>
            </a:r>
            <a:r>
              <a:rPr lang="ko-KR" altLang="en-US" sz="1600" kern="0" dirty="0">
                <a:latin typeface="Trebuchet MS" pitchFamily="34" charset="0"/>
              </a:rPr>
              <a:t>역방향으로 오차를 전파할 때는 </a:t>
            </a:r>
            <a:r>
              <a:rPr lang="ko-KR" altLang="en-US" sz="1600" kern="0" dirty="0" err="1">
                <a:latin typeface="Trebuchet MS" pitchFamily="34" charset="0"/>
              </a:rPr>
              <a:t>반대방향이므로</a:t>
            </a:r>
            <a:r>
              <a:rPr lang="ko-KR" altLang="en-US" sz="1600" kern="0" dirty="0">
                <a:latin typeface="Trebuchet MS" pitchFamily="34" charset="0"/>
              </a:rPr>
              <a:t> 행렬이 </a:t>
            </a:r>
            <a:r>
              <a:rPr lang="ko-KR" altLang="en-US" sz="1600" kern="0" dirty="0" err="1">
                <a:latin typeface="Trebuchet MS" pitchFamily="34" charset="0"/>
              </a:rPr>
              <a:t>전치되어야</a:t>
            </a:r>
            <a:r>
              <a:rPr lang="ko-KR" altLang="en-US" sz="1600" kern="0" dirty="0">
                <a:latin typeface="Trebuchet MS" pitchFamily="34" charset="0"/>
              </a:rPr>
              <a:t> 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layer1_error = np.dot(layer2_delta, weight1.T)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# </a:t>
            </a:r>
            <a:r>
              <a:rPr lang="ko-KR" altLang="en-US" sz="1600" kern="0" dirty="0">
                <a:latin typeface="Trebuchet MS" pitchFamily="34" charset="0"/>
              </a:rPr>
              <a:t>은닉층에서의 델타를 계산한다</a:t>
            </a:r>
            <a:r>
              <a:rPr lang="en-US" altLang="ko-KR" sz="1600" kern="0" dirty="0">
                <a:latin typeface="Trebuchet MS" pitchFamily="34" charset="0"/>
              </a:rPr>
              <a:t>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layer1_delta = layer1_error*</a:t>
            </a:r>
            <a:r>
              <a:rPr lang="en-US" altLang="ko-KR" sz="1600" kern="0" dirty="0" err="1">
                <a:latin typeface="Trebuchet MS" pitchFamily="34" charset="0"/>
              </a:rPr>
              <a:t>actf_deriv</a:t>
            </a:r>
            <a:r>
              <a:rPr lang="en-US" altLang="ko-KR" sz="1600" kern="0" dirty="0">
                <a:latin typeface="Trebuchet MS" pitchFamily="34" charset="0"/>
              </a:rPr>
              <a:t>(layer1)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# </a:t>
            </a:r>
            <a:r>
              <a:rPr lang="ko-KR" altLang="en-US" sz="1600" kern="0" dirty="0" err="1">
                <a:latin typeface="Trebuchet MS" pitchFamily="34" charset="0"/>
              </a:rPr>
              <a:t>은닉층</a:t>
            </a:r>
            <a:r>
              <a:rPr lang="en-US" altLang="ko-KR" sz="1600" kern="0" dirty="0">
                <a:latin typeface="Trebuchet MS" pitchFamily="34" charset="0"/>
              </a:rPr>
              <a:t>-&gt;</a:t>
            </a:r>
            <a:r>
              <a:rPr lang="ko-KR" altLang="en-US" sz="1600" kern="0" dirty="0" err="1">
                <a:latin typeface="Trebuchet MS" pitchFamily="34" charset="0"/>
              </a:rPr>
              <a:t>출력층을</a:t>
            </a:r>
            <a:r>
              <a:rPr lang="ko-KR" altLang="en-US" sz="1600" kern="0" dirty="0">
                <a:latin typeface="Trebuchet MS" pitchFamily="34" charset="0"/>
              </a:rPr>
              <a:t> 연결하는 가중치를 수정한다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weight1 += -0.2*np.dot(layer1.T, layer2_delta)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# </a:t>
            </a:r>
            <a:r>
              <a:rPr lang="ko-KR" altLang="en-US" sz="1600" kern="0" dirty="0" err="1">
                <a:latin typeface="Trebuchet MS" pitchFamily="34" charset="0"/>
              </a:rPr>
              <a:t>입력층</a:t>
            </a:r>
            <a:r>
              <a:rPr lang="en-US" altLang="ko-KR" sz="1600" kern="0" dirty="0">
                <a:latin typeface="Trebuchet MS" pitchFamily="34" charset="0"/>
              </a:rPr>
              <a:t>-&gt;</a:t>
            </a:r>
            <a:r>
              <a:rPr lang="ko-KR" altLang="en-US" sz="1600" kern="0" dirty="0" err="1">
                <a:latin typeface="Trebuchet MS" pitchFamily="34" charset="0"/>
              </a:rPr>
              <a:t>은닉층을</a:t>
            </a:r>
            <a:r>
              <a:rPr lang="ko-KR" altLang="en-US" sz="1600" kern="0" dirty="0">
                <a:latin typeface="Trebuchet MS" pitchFamily="34" charset="0"/>
              </a:rPr>
              <a:t> 연결하는 가중치를 수정한다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weight0 += -0.2*np.dot(layer0.T, layer1_delta)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print(layer2)			# </a:t>
            </a:r>
            <a:r>
              <a:rPr lang="ko-KR" altLang="en-US" sz="1600" kern="0" dirty="0">
                <a:latin typeface="Trebuchet MS" pitchFamily="34" charset="0"/>
              </a:rPr>
              <a:t>현재 </a:t>
            </a:r>
            <a:r>
              <a:rPr lang="ko-KR" altLang="en-US" sz="1600" kern="0" dirty="0" err="1">
                <a:latin typeface="Trebuchet MS" pitchFamily="34" charset="0"/>
              </a:rPr>
              <a:t>출력층의</a:t>
            </a:r>
            <a:r>
              <a:rPr lang="ko-KR" altLang="en-US" sz="1600" kern="0" dirty="0">
                <a:latin typeface="Trebuchet MS" pitchFamily="34" charset="0"/>
              </a:rPr>
              <a:t> 값을 출력한다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67467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569154"/>
            <a:ext cx="8191302" cy="12837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[[0.02391914]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[0.9757925 ]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[0.97343127]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[0.03041428]]</a:t>
            </a:r>
          </a:p>
        </p:txBody>
      </p:sp>
    </p:spTree>
    <p:extLst>
      <p:ext uri="{BB962C8B-B14F-4D97-AF65-F5344CB8AC3E}">
        <p14:creationId xmlns:p14="http://schemas.microsoft.com/office/powerpoint/2010/main" val="32989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구글의 </a:t>
            </a:r>
            <a:r>
              <a:rPr lang="ko-KR" altLang="en-US" dirty="0" err="1"/>
              <a:t>텐서플로우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텐서플로우</a:t>
            </a:r>
            <a:r>
              <a:rPr lang="en-US" altLang="ko-KR" dirty="0"/>
              <a:t>(</a:t>
            </a:r>
            <a:r>
              <a:rPr lang="en-US" altLang="ko-KR" dirty="0" err="1"/>
              <a:t>TensorFlow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ko-KR" altLang="en-US" dirty="0" err="1"/>
              <a:t>딥러닝</a:t>
            </a:r>
            <a:r>
              <a:rPr lang="ko-KR" altLang="en-US" dirty="0"/>
              <a:t> 프레임워크의 일종이다</a:t>
            </a:r>
            <a:r>
              <a:rPr lang="en-US" altLang="ko-KR" dirty="0"/>
              <a:t>. </a:t>
            </a:r>
            <a:r>
              <a:rPr lang="ko-KR" altLang="en-US" dirty="0" err="1"/>
              <a:t>텐서플로우는</a:t>
            </a:r>
            <a:r>
              <a:rPr lang="ko-KR" altLang="en-US" dirty="0"/>
              <a:t> 내부적으로 </a:t>
            </a:r>
            <a:r>
              <a:rPr lang="en-US" altLang="ko-KR" dirty="0"/>
              <a:t>C/C++</a:t>
            </a:r>
            <a:r>
              <a:rPr lang="ko-KR" altLang="en-US" dirty="0"/>
              <a:t>로 구현되어 있고 </a:t>
            </a:r>
            <a:r>
              <a:rPr lang="ko-KR" altLang="en-US" dirty="0" err="1"/>
              <a:t>파이썬을</a:t>
            </a:r>
            <a:r>
              <a:rPr lang="ko-KR" altLang="en-US" dirty="0"/>
              <a:t> </a:t>
            </a:r>
            <a:r>
              <a:rPr lang="ko-KR" altLang="en-US" dirty="0" err="1"/>
              <a:t>비룻하여</a:t>
            </a:r>
            <a:r>
              <a:rPr lang="ko-KR" altLang="en-US" dirty="0"/>
              <a:t> 여러 가지 언어에서 접근할 수 있도록 인터페이스를 제공한다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556694"/>
            <a:ext cx="7056784" cy="25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03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구글의 </a:t>
            </a:r>
            <a:r>
              <a:rPr lang="ko-KR" altLang="en-US" dirty="0" err="1"/>
              <a:t>텐서플로우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2103442"/>
            <a:ext cx="8153400" cy="3489315"/>
          </a:xfrm>
        </p:spPr>
      </p:pic>
    </p:spTree>
    <p:extLst>
      <p:ext uri="{BB962C8B-B14F-4D97-AF65-F5344CB8AC3E}">
        <p14:creationId xmlns:p14="http://schemas.microsoft.com/office/powerpoint/2010/main" val="974098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구글의 </a:t>
            </a:r>
            <a:r>
              <a:rPr lang="ko-KR" altLang="en-US" dirty="0" err="1"/>
              <a:t>텐서플로우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69453"/>
            <a:ext cx="8153400" cy="4157293"/>
          </a:xfrm>
        </p:spPr>
      </p:pic>
    </p:spTree>
    <p:extLst>
      <p:ext uri="{BB962C8B-B14F-4D97-AF65-F5344CB8AC3E}">
        <p14:creationId xmlns:p14="http://schemas.microsoft.com/office/powerpoint/2010/main" val="678992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ko-KR" altLang="en-US" dirty="0"/>
              <a:t> 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으로 작성되었으며 </a:t>
            </a:r>
            <a:r>
              <a:rPr lang="en-US" altLang="ko-KR" dirty="0" err="1"/>
              <a:t>TensorFlow</a:t>
            </a:r>
            <a:r>
              <a:rPr lang="en-US" altLang="ko-KR" dirty="0"/>
              <a:t> , CNTK </a:t>
            </a:r>
            <a:r>
              <a:rPr lang="ko-KR" altLang="en-US" dirty="0"/>
              <a:t>또는 </a:t>
            </a:r>
            <a:r>
              <a:rPr lang="en-US" altLang="ko-KR" dirty="0" err="1"/>
              <a:t>Theano</a:t>
            </a:r>
            <a:r>
              <a:rPr lang="ko-KR" altLang="en-US" dirty="0"/>
              <a:t>에서 실행할 수 있는 고수준 </a:t>
            </a:r>
            <a:r>
              <a:rPr lang="ko-KR" altLang="en-US" dirty="0" err="1"/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lvl="1" fontAlgn="base"/>
            <a:r>
              <a:rPr lang="ko-KR" altLang="en-US" dirty="0"/>
              <a:t>쉽고 빠른 프로토타이핑이 가능하다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ko-KR" altLang="en-US" dirty="0"/>
              <a:t>순방향 신경망</a:t>
            </a:r>
            <a:r>
              <a:rPr lang="en-US" altLang="ko-KR" dirty="0"/>
              <a:t>,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신경망과 반복적인 신경망은 물론 </a:t>
            </a:r>
            <a:r>
              <a:rPr lang="ko-KR" altLang="en-US" dirty="0" err="1"/>
              <a:t>물론</a:t>
            </a:r>
            <a:r>
              <a:rPr lang="ko-KR" altLang="en-US" dirty="0"/>
              <a:t> 여러 가지의 조합도 지원한다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en-US" altLang="ko-KR" dirty="0"/>
              <a:t>CPU </a:t>
            </a:r>
            <a:r>
              <a:rPr lang="ko-KR" altLang="en-US" dirty="0"/>
              <a:t>및 </a:t>
            </a:r>
            <a:r>
              <a:rPr lang="en-US" altLang="ko-KR" dirty="0"/>
              <a:t>GPU</a:t>
            </a:r>
            <a:r>
              <a:rPr lang="ko-KR" altLang="en-US" dirty="0"/>
              <a:t>에서 원활하게 실행된다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869160"/>
            <a:ext cx="2699792" cy="112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95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ko-KR" altLang="en-US" dirty="0"/>
              <a:t>는 신경망을 레고 조립하듯이 만들 수 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92896"/>
            <a:ext cx="5832648" cy="319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01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933056"/>
            <a:ext cx="5909750" cy="2592288"/>
          </a:xfr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569154"/>
            <a:ext cx="8191302" cy="214787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tf.keras.models</a:t>
            </a:r>
            <a:r>
              <a:rPr lang="en-US" altLang="ko-KR" sz="1600" kern="0" dirty="0">
                <a:latin typeface="Trebuchet MS" pitchFamily="34" charset="0"/>
              </a:rPr>
              <a:t> import Sequential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Sequential()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tf.keras.layers</a:t>
            </a:r>
            <a:r>
              <a:rPr lang="en-US" altLang="ko-KR" sz="1600" kern="0" dirty="0">
                <a:latin typeface="Trebuchet MS" pitchFamily="34" charset="0"/>
              </a:rPr>
              <a:t> import Dense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(Dense(units=64, activation='sigmoid', </a:t>
            </a:r>
            <a:r>
              <a:rPr lang="en-US" altLang="ko-KR" sz="1600" kern="0" dirty="0" err="1">
                <a:latin typeface="Trebuchet MS" pitchFamily="34" charset="0"/>
              </a:rPr>
              <a:t>input_dim</a:t>
            </a:r>
            <a:r>
              <a:rPr lang="en-US" altLang="ko-KR" sz="1600" kern="0" dirty="0">
                <a:latin typeface="Trebuchet MS" pitchFamily="34" charset="0"/>
              </a:rPr>
              <a:t>=100))   # ①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(Dense(units=10, activation='sigmoid'))		# ②</a:t>
            </a:r>
          </a:p>
        </p:txBody>
      </p:sp>
    </p:spTree>
    <p:extLst>
      <p:ext uri="{BB962C8B-B14F-4D97-AF65-F5344CB8AC3E}">
        <p14:creationId xmlns:p14="http://schemas.microsoft.com/office/powerpoint/2010/main" val="362494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활성화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퍼셉트론에서는</a:t>
            </a:r>
            <a:r>
              <a:rPr lang="ko-KR" altLang="en-US" dirty="0"/>
              <a:t> 계단 함수</a:t>
            </a:r>
            <a:r>
              <a:rPr lang="en-US" altLang="ko-KR" dirty="0"/>
              <a:t>(step function)</a:t>
            </a:r>
            <a:r>
              <a:rPr lang="ko-KR" altLang="en-US" dirty="0"/>
              <a:t>를 활성화 함수로 사용하였지만</a:t>
            </a:r>
            <a:r>
              <a:rPr lang="en-US" altLang="ko-KR" dirty="0"/>
              <a:t>, MLP</a:t>
            </a:r>
            <a:r>
              <a:rPr lang="ko-KR" altLang="en-US" dirty="0"/>
              <a:t>에서는 다양한 비선형 함수들을 활성화 함수로 사용한다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924944"/>
            <a:ext cx="6312746" cy="278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01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과정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600200"/>
            <a:ext cx="8191302" cy="156371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(loss='</a:t>
            </a:r>
            <a:r>
              <a:rPr lang="en-US" altLang="ko-KR" sz="1600" kern="0" dirty="0" err="1">
                <a:latin typeface="Trebuchet MS" pitchFamily="34" charset="0"/>
              </a:rPr>
              <a:t>mse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optimizer='</a:t>
            </a:r>
            <a:r>
              <a:rPr lang="en-US" altLang="ko-KR" sz="1600" kern="0" dirty="0" err="1">
                <a:latin typeface="Trebuchet MS" pitchFamily="34" charset="0"/>
              </a:rPr>
              <a:t>sgd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metrics=['accuracy'])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(X, y, epochs=5, 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=32)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12648" y="3933056"/>
            <a:ext cx="8191302" cy="156371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loss_and_metrics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model.evaluate</a:t>
            </a:r>
            <a:r>
              <a:rPr lang="en-US" altLang="ko-KR" sz="1600" kern="0" dirty="0">
                <a:latin typeface="Trebuchet MS" pitchFamily="34" charset="0"/>
              </a:rPr>
              <a:t>(X, y, 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=128)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classes = </a:t>
            </a:r>
            <a:r>
              <a:rPr lang="en-US" altLang="ko-KR" sz="1600" kern="0" dirty="0" err="1">
                <a:latin typeface="Trebuchet MS" pitchFamily="34" charset="0"/>
              </a:rPr>
              <a:t>model.predict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new_X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=128)</a:t>
            </a:r>
          </a:p>
        </p:txBody>
      </p:sp>
      <p:sp>
        <p:nvSpPr>
          <p:cNvPr id="6" name="설명선 2 5"/>
          <p:cNvSpPr/>
          <p:nvPr/>
        </p:nvSpPr>
        <p:spPr>
          <a:xfrm>
            <a:off x="5508104" y="2618632"/>
            <a:ext cx="1944216" cy="122413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84"/>
              <a:gd name="adj6" fmla="val -398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학습 </a:t>
            </a:r>
          </a:p>
        </p:txBody>
      </p:sp>
      <p:sp>
        <p:nvSpPr>
          <p:cNvPr id="7" name="설명선 2 6"/>
          <p:cNvSpPr/>
          <p:nvPr/>
        </p:nvSpPr>
        <p:spPr>
          <a:xfrm>
            <a:off x="5652120" y="4767077"/>
            <a:ext cx="1944216" cy="122413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84"/>
              <a:gd name="adj6" fmla="val -398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평가와 예측</a:t>
            </a:r>
          </a:p>
        </p:txBody>
      </p:sp>
    </p:spTree>
    <p:extLst>
      <p:ext uri="{BB962C8B-B14F-4D97-AF65-F5344CB8AC3E}">
        <p14:creationId xmlns:p14="http://schemas.microsoft.com/office/powerpoint/2010/main" val="3090966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예제 </a:t>
            </a:r>
            <a:r>
              <a:rPr lang="en-US" altLang="ko-KR" dirty="0"/>
              <a:t>#1 </a:t>
            </a:r>
            <a:r>
              <a:rPr lang="ko-KR" altLang="en-US" dirty="0"/>
              <a:t>선형 회귀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569154"/>
            <a:ext cx="8191302" cy="482453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r>
              <a:rPr lang="en-US" altLang="ko-KR" sz="1600" kern="0" dirty="0">
                <a:latin typeface="Trebuchet MS" pitchFamily="34" charset="0"/>
              </a:rPr>
              <a:t>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가상적인 데이터 생성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data = </a:t>
            </a:r>
            <a:r>
              <a:rPr lang="en-US" altLang="ko-KR" sz="1600" kern="0" dirty="0" err="1">
                <a:latin typeface="Trebuchet MS" pitchFamily="34" charset="0"/>
              </a:rPr>
              <a:t>np.linspace</a:t>
            </a:r>
            <a:r>
              <a:rPr lang="en-US" altLang="ko-KR" sz="1600" kern="0" dirty="0">
                <a:latin typeface="Trebuchet MS" pitchFamily="34" charset="0"/>
              </a:rPr>
              <a:t>(1,2,200)	# </a:t>
            </a:r>
            <a:r>
              <a:rPr lang="ko-KR" altLang="en-US" sz="1600" kern="0" dirty="0" err="1">
                <a:latin typeface="Trebuchet MS" pitchFamily="34" charset="0"/>
              </a:rPr>
              <a:t>시작값</a:t>
            </a:r>
            <a:r>
              <a:rPr lang="en-US" altLang="ko-KR" sz="1600" kern="0" dirty="0">
                <a:latin typeface="Trebuchet MS" pitchFamily="34" charset="0"/>
              </a:rPr>
              <a:t>=1, </a:t>
            </a:r>
            <a:r>
              <a:rPr lang="ko-KR" altLang="en-US" sz="1600" kern="0" dirty="0" err="1">
                <a:latin typeface="Trebuchet MS" pitchFamily="34" charset="0"/>
              </a:rPr>
              <a:t>종료값</a:t>
            </a:r>
            <a:r>
              <a:rPr lang="en-US" altLang="ko-KR" sz="1600" kern="0" dirty="0">
                <a:latin typeface="Trebuchet MS" pitchFamily="34" charset="0"/>
              </a:rPr>
              <a:t>=2, </a:t>
            </a:r>
            <a:r>
              <a:rPr lang="ko-KR" altLang="en-US" sz="1600" kern="0" dirty="0">
                <a:latin typeface="Trebuchet MS" pitchFamily="34" charset="0"/>
              </a:rPr>
              <a:t>개수</a:t>
            </a:r>
            <a:r>
              <a:rPr lang="en-US" altLang="ko-KR" sz="1600" kern="0" dirty="0">
                <a:latin typeface="Trebuchet MS" pitchFamily="34" charset="0"/>
              </a:rPr>
              <a:t>=200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y = x*4 + </a:t>
            </a:r>
            <a:r>
              <a:rPr lang="en-US" altLang="ko-KR" sz="1600" kern="0" dirty="0" err="1">
                <a:latin typeface="Trebuchet MS" pitchFamily="34" charset="0"/>
              </a:rPr>
              <a:t>np.random.randn</a:t>
            </a:r>
            <a:r>
              <a:rPr lang="en-US" altLang="ko-KR" sz="1600" kern="0" dirty="0">
                <a:latin typeface="Trebuchet MS" pitchFamily="34" charset="0"/>
              </a:rPr>
              <a:t>(200) * 0.3	# x</a:t>
            </a:r>
            <a:r>
              <a:rPr lang="ko-KR" altLang="en-US" sz="1600" kern="0" dirty="0">
                <a:latin typeface="Trebuchet MS" pitchFamily="34" charset="0"/>
              </a:rPr>
              <a:t>를 </a:t>
            </a:r>
            <a:r>
              <a:rPr lang="en-US" altLang="ko-KR" sz="1600" kern="0" dirty="0">
                <a:latin typeface="Trebuchet MS" pitchFamily="34" charset="0"/>
              </a:rPr>
              <a:t>4</a:t>
            </a:r>
            <a:r>
              <a:rPr lang="ko-KR" altLang="en-US" sz="1600" kern="0" dirty="0">
                <a:latin typeface="Trebuchet MS" pitchFamily="34" charset="0"/>
              </a:rPr>
              <a:t>배로 하고 편차 </a:t>
            </a:r>
            <a:r>
              <a:rPr lang="en-US" altLang="ko-KR" sz="1600" kern="0" dirty="0">
                <a:latin typeface="Trebuchet MS" pitchFamily="34" charset="0"/>
              </a:rPr>
              <a:t>0.3</a:t>
            </a:r>
            <a:r>
              <a:rPr lang="ko-KR" altLang="en-US" sz="1600" kern="0" dirty="0">
                <a:latin typeface="Trebuchet MS" pitchFamily="34" charset="0"/>
              </a:rPr>
              <a:t>정도의 </a:t>
            </a:r>
            <a:r>
              <a:rPr lang="ko-KR" altLang="en-US" sz="1600" kern="0" dirty="0" err="1">
                <a:latin typeface="Trebuchet MS" pitchFamily="34" charset="0"/>
              </a:rPr>
              <a:t>가우시안</a:t>
            </a:r>
            <a:r>
              <a:rPr lang="ko-KR" altLang="en-US" sz="1600" kern="0" dirty="0">
                <a:latin typeface="Trebuchet MS" pitchFamily="34" charset="0"/>
              </a:rPr>
              <a:t> </a:t>
            </a:r>
            <a:r>
              <a:rPr lang="ko-KR" altLang="en-US" sz="1600" kern="0" dirty="0" err="1">
                <a:latin typeface="Trebuchet MS" pitchFamily="34" charset="0"/>
              </a:rPr>
              <a:t>잡음추가</a:t>
            </a: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tf.keras.models.Sequential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(1, </a:t>
            </a:r>
            <a:r>
              <a:rPr lang="en-US" altLang="ko-KR" sz="1600" kern="0" dirty="0" err="1">
                <a:latin typeface="Trebuchet MS" pitchFamily="34" charset="0"/>
              </a:rPr>
              <a:t>input_dim</a:t>
            </a:r>
            <a:r>
              <a:rPr lang="en-US" altLang="ko-KR" sz="1600" kern="0" dirty="0">
                <a:latin typeface="Trebuchet MS" pitchFamily="34" charset="0"/>
              </a:rPr>
              <a:t>=1, activation='linear'))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(optimizer='</a:t>
            </a:r>
            <a:r>
              <a:rPr lang="en-US" altLang="ko-KR" sz="1600" kern="0" dirty="0" err="1">
                <a:latin typeface="Trebuchet MS" pitchFamily="34" charset="0"/>
              </a:rPr>
              <a:t>sgd</a:t>
            </a:r>
            <a:r>
              <a:rPr lang="en-US" altLang="ko-KR" sz="1600" kern="0" dirty="0">
                <a:latin typeface="Trebuchet MS" pitchFamily="34" charset="0"/>
              </a:rPr>
              <a:t>', loss='</a:t>
            </a:r>
            <a:r>
              <a:rPr lang="en-US" altLang="ko-KR" sz="1600" kern="0" dirty="0" err="1">
                <a:latin typeface="Trebuchet MS" pitchFamily="34" charset="0"/>
              </a:rPr>
              <a:t>mse</a:t>
            </a:r>
            <a:r>
              <a:rPr lang="en-US" altLang="ko-KR" sz="1600" kern="0" dirty="0">
                <a:latin typeface="Trebuchet MS" pitchFamily="34" charset="0"/>
              </a:rPr>
              <a:t>', metrics=['</a:t>
            </a:r>
            <a:r>
              <a:rPr lang="en-US" altLang="ko-KR" sz="1600" kern="0" dirty="0" err="1">
                <a:latin typeface="Trebuchet MS" pitchFamily="34" charset="0"/>
              </a:rPr>
              <a:t>mse</a:t>
            </a:r>
            <a:r>
              <a:rPr lang="en-US" altLang="ko-KR" sz="1600" kern="0" dirty="0">
                <a:latin typeface="Trebuchet MS" pitchFamily="34" charset="0"/>
              </a:rPr>
              <a:t>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(X, y, 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=1, epochs=30)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predict = </a:t>
            </a:r>
            <a:r>
              <a:rPr lang="en-US" altLang="ko-KR" sz="1600" kern="0" dirty="0" err="1">
                <a:latin typeface="Trebuchet MS" pitchFamily="34" charset="0"/>
              </a:rPr>
              <a:t>model.predict</a:t>
            </a:r>
            <a:r>
              <a:rPr lang="en-US" altLang="ko-KR" sz="1600" kern="0" dirty="0">
                <a:latin typeface="Trebuchet MS" pitchFamily="34" charset="0"/>
              </a:rPr>
              <a:t>(data)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plt.plot</a:t>
            </a:r>
            <a:r>
              <a:rPr lang="en-US" altLang="ko-KR" sz="1600" kern="0" dirty="0">
                <a:latin typeface="Trebuchet MS" pitchFamily="34" charset="0"/>
              </a:rPr>
              <a:t>(data, predict, 'b', data, y, 'k.') # </a:t>
            </a:r>
            <a:r>
              <a:rPr lang="ko-KR" altLang="en-US" sz="1600" kern="0" dirty="0">
                <a:latin typeface="Trebuchet MS" pitchFamily="34" charset="0"/>
              </a:rPr>
              <a:t>첫 번째 그래프는 파란색 </a:t>
            </a:r>
            <a:r>
              <a:rPr lang="ko-KR" altLang="en-US" sz="1600" kern="0" dirty="0" err="1">
                <a:latin typeface="Trebuchet MS" pitchFamily="34" charset="0"/>
              </a:rPr>
              <a:t>마커로</a:t>
            </a: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plt.show</a:t>
            </a:r>
            <a:r>
              <a:rPr lang="en-US" altLang="ko-KR" sz="1600" kern="0" dirty="0">
                <a:latin typeface="Trebuchet MS" pitchFamily="34" charset="0"/>
              </a:rPr>
              <a:t>()			 # </a:t>
            </a:r>
            <a:r>
              <a:rPr lang="ko-KR" altLang="en-US" sz="1600" kern="0" dirty="0">
                <a:latin typeface="Trebuchet MS" pitchFamily="34" charset="0"/>
              </a:rPr>
              <a:t>두 번째 그래프는 검정색 </a:t>
            </a:r>
            <a:r>
              <a:rPr lang="en-US" altLang="ko-KR" sz="1600" kern="0" dirty="0">
                <a:latin typeface="Trebuchet MS" pitchFamily="34" charset="0"/>
              </a:rPr>
              <a:t>.</a:t>
            </a:r>
            <a:r>
              <a:rPr lang="ko-KR" altLang="en-US" sz="1600" kern="0" dirty="0">
                <a:latin typeface="Trebuchet MS" pitchFamily="34" charset="0"/>
              </a:rPr>
              <a:t>으로 그린다</a:t>
            </a:r>
            <a:r>
              <a:rPr lang="en-US" altLang="ko-KR" sz="1600" kern="0" dirty="0">
                <a:latin typeface="Trebuchet MS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59737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예제 </a:t>
            </a:r>
            <a:r>
              <a:rPr lang="en-US" altLang="ko-KR" dirty="0"/>
              <a:t>#1 </a:t>
            </a:r>
            <a:r>
              <a:rPr lang="ko-KR" altLang="en-US" dirty="0"/>
              <a:t>실행결과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53" y="1600200"/>
            <a:ext cx="6683243" cy="4495800"/>
          </a:xfrm>
        </p:spPr>
      </p:pic>
    </p:spTree>
    <p:extLst>
      <p:ext uri="{BB962C8B-B14F-4D97-AF65-F5344CB8AC3E}">
        <p14:creationId xmlns:p14="http://schemas.microsoft.com/office/powerpoint/2010/main" val="1747509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예제 </a:t>
            </a:r>
            <a:r>
              <a:rPr lang="en-US" altLang="ko-KR" dirty="0"/>
              <a:t>#2 XOR</a:t>
            </a:r>
            <a:endParaRPr lang="ko-KR" alt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569154"/>
            <a:ext cx="8191302" cy="387607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([[0,0],[0,1],[1,0],[1,1]])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y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([[0],[1],[1],[0]])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tf.keras.models.Sequential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(2, </a:t>
            </a:r>
            <a:r>
              <a:rPr lang="en-US" altLang="ko-KR" sz="1600" kern="0" dirty="0" err="1">
                <a:latin typeface="Trebuchet MS" pitchFamily="34" charset="0"/>
              </a:rPr>
              <a:t>input_dim</a:t>
            </a:r>
            <a:r>
              <a:rPr lang="en-US" altLang="ko-KR" sz="1600" kern="0" dirty="0">
                <a:latin typeface="Trebuchet MS" pitchFamily="34" charset="0"/>
              </a:rPr>
              <a:t>=2, activation='sigmoid'))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(1,  activation='sigmoid'))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sgd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tf.keras.optimizers.SGD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lr</a:t>
            </a:r>
            <a:r>
              <a:rPr lang="en-US" altLang="ko-KR" sz="1600" kern="0" dirty="0">
                <a:latin typeface="Trebuchet MS" pitchFamily="34" charset="0"/>
              </a:rPr>
              <a:t>=0.1)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(loss='</a:t>
            </a:r>
            <a:r>
              <a:rPr lang="en-US" altLang="ko-KR" sz="1600" kern="0" dirty="0" err="1">
                <a:latin typeface="Trebuchet MS" pitchFamily="34" charset="0"/>
              </a:rPr>
              <a:t>mean_squared_error</a:t>
            </a:r>
            <a:r>
              <a:rPr lang="en-US" altLang="ko-KR" sz="1600" kern="0" dirty="0">
                <a:latin typeface="Trebuchet MS" pitchFamily="34" charset="0"/>
              </a:rPr>
              <a:t>', optimizer=</a:t>
            </a:r>
            <a:r>
              <a:rPr lang="en-US" altLang="ko-KR" sz="1600" kern="0" dirty="0" err="1">
                <a:latin typeface="Trebuchet MS" pitchFamily="34" charset="0"/>
              </a:rPr>
              <a:t>sgd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(X, y, 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=1, epochs=1000)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</a:t>
            </a:r>
            <a:r>
              <a:rPr lang="en-US" altLang="ko-KR" sz="1600" kern="0" dirty="0" err="1">
                <a:latin typeface="Trebuchet MS" pitchFamily="34" charset="0"/>
              </a:rPr>
              <a:t>model.predict</a:t>
            </a:r>
            <a:r>
              <a:rPr lang="en-US" altLang="ko-KR" sz="1600" kern="0" dirty="0">
                <a:latin typeface="Trebuchet MS" pitchFamily="34" charset="0"/>
              </a:rPr>
              <a:t>(X))</a:t>
            </a:r>
          </a:p>
        </p:txBody>
      </p:sp>
    </p:spTree>
    <p:extLst>
      <p:ext uri="{BB962C8B-B14F-4D97-AF65-F5344CB8AC3E}">
        <p14:creationId xmlns:p14="http://schemas.microsoft.com/office/powerpoint/2010/main" val="3304758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예제 </a:t>
            </a:r>
            <a:r>
              <a:rPr lang="en-US" altLang="ko-KR" dirty="0"/>
              <a:t>#2 </a:t>
            </a:r>
            <a:r>
              <a:rPr lang="ko-KR" altLang="en-US" dirty="0"/>
              <a:t>실행결과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12648" y="1569154"/>
            <a:ext cx="8191302" cy="1139766"/>
          </a:xfrm>
          <a:prstGeom prst="rect">
            <a:avLst/>
          </a:prstGeom>
          <a:solidFill>
            <a:srgbClr val="E1ECC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[[0.19608304]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[0.64313614]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[0.6822454 ]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[0.53627   ]]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37800" y="3284984"/>
            <a:ext cx="8191302" cy="1139766"/>
          </a:xfrm>
          <a:prstGeom prst="rect">
            <a:avLst/>
          </a:prstGeom>
          <a:solidFill>
            <a:srgbClr val="E1ECC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[[0.02743807]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[0.9702845 ]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[0.9704155 ]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[0.03712982]]</a:t>
            </a:r>
          </a:p>
        </p:txBody>
      </p:sp>
      <p:sp>
        <p:nvSpPr>
          <p:cNvPr id="4" name="설명선 2 3"/>
          <p:cNvSpPr/>
          <p:nvPr/>
        </p:nvSpPr>
        <p:spPr>
          <a:xfrm>
            <a:off x="3419872" y="4581128"/>
            <a:ext cx="1944216" cy="122413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84"/>
              <a:gd name="adj6" fmla="val -398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반복횟수</a:t>
            </a:r>
            <a:r>
              <a:rPr lang="en-US" altLang="ko-KR" dirty="0"/>
              <a:t>(</a:t>
            </a:r>
            <a:r>
              <a:rPr lang="ko-KR" altLang="en-US" dirty="0" err="1"/>
              <a:t>에포크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10000</a:t>
            </a:r>
            <a:r>
              <a:rPr lang="ko-KR" altLang="en-US" dirty="0"/>
              <a:t>으로 늘린다면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775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MLP</a:t>
            </a:r>
            <a:r>
              <a:rPr lang="ko-KR" altLang="en-US" dirty="0"/>
              <a:t>를 사용한 </a:t>
            </a:r>
            <a:r>
              <a:rPr lang="en-US" altLang="ko-KR" dirty="0"/>
              <a:t>MNIST </a:t>
            </a:r>
            <a:r>
              <a:rPr lang="ko-KR" altLang="en-US" dirty="0" err="1"/>
              <a:t>숫자인식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72816"/>
            <a:ext cx="7128792" cy="4750380"/>
          </a:xfrm>
        </p:spPr>
      </p:pic>
    </p:spTree>
    <p:extLst>
      <p:ext uri="{BB962C8B-B14F-4D97-AF65-F5344CB8AC3E}">
        <p14:creationId xmlns:p14="http://schemas.microsoft.com/office/powerpoint/2010/main" val="9306686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MLP</a:t>
            </a:r>
            <a:r>
              <a:rPr lang="ko-KR" altLang="en-US" dirty="0"/>
              <a:t>를 사용한 </a:t>
            </a:r>
            <a:r>
              <a:rPr lang="en-US" altLang="ko-KR" dirty="0"/>
              <a:t>MNIST </a:t>
            </a:r>
            <a:r>
              <a:rPr lang="ko-KR" altLang="en-US" dirty="0" err="1"/>
              <a:t>숫자인식</a:t>
            </a:r>
            <a:endParaRPr lang="ko-KR" alt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569154"/>
            <a:ext cx="8191302" cy="474016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 = 128	# </a:t>
            </a:r>
            <a:r>
              <a:rPr lang="ko-KR" altLang="en-US" sz="1600" kern="0" dirty="0">
                <a:latin typeface="Trebuchet MS" pitchFamily="34" charset="0"/>
              </a:rPr>
              <a:t>가중치를 변경하기 전에 처리하는 샘플의 개수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num_classes</a:t>
            </a:r>
            <a:r>
              <a:rPr lang="en-US" altLang="ko-KR" sz="1600" kern="0" dirty="0">
                <a:latin typeface="Trebuchet MS" pitchFamily="34" charset="0"/>
              </a:rPr>
              <a:t> = 10	# </a:t>
            </a:r>
            <a:r>
              <a:rPr lang="ko-KR" altLang="en-US" sz="1600" kern="0" dirty="0">
                <a:latin typeface="Trebuchet MS" pitchFamily="34" charset="0"/>
              </a:rPr>
              <a:t>출력 클래스의 개수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epochs = 20		# </a:t>
            </a:r>
            <a:r>
              <a:rPr lang="ko-KR" altLang="en-US" sz="1600" kern="0" dirty="0" err="1">
                <a:latin typeface="Trebuchet MS" pitchFamily="34" charset="0"/>
              </a:rPr>
              <a:t>에포크의</a:t>
            </a:r>
            <a:r>
              <a:rPr lang="ko-KR" altLang="en-US" sz="1600" kern="0" dirty="0">
                <a:latin typeface="Trebuchet MS" pitchFamily="34" charset="0"/>
              </a:rPr>
              <a:t> 개수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데이터를 학습 데이터와 테스트 데이터로 나눈다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y_train</a:t>
            </a:r>
            <a:r>
              <a:rPr lang="en-US" altLang="ko-KR" sz="1600" kern="0" dirty="0">
                <a:latin typeface="Trebuchet MS" pitchFamily="34" charset="0"/>
              </a:rPr>
              <a:t>), (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y_test</a:t>
            </a:r>
            <a:r>
              <a:rPr lang="en-US" altLang="ko-KR" sz="1600" kern="0" dirty="0">
                <a:latin typeface="Trebuchet MS" pitchFamily="34" charset="0"/>
              </a:rPr>
              <a:t>) = </a:t>
            </a:r>
            <a:r>
              <a:rPr lang="en-US" altLang="ko-KR" sz="1600" kern="0" dirty="0" err="1">
                <a:latin typeface="Trebuchet MS" pitchFamily="34" charset="0"/>
              </a:rPr>
              <a:t>tf.keras.datasets.mnist.load_data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입력 이미지를 </a:t>
            </a:r>
            <a:r>
              <a:rPr lang="en-US" altLang="ko-KR" sz="1600" kern="0" dirty="0">
                <a:latin typeface="Trebuchet MS" pitchFamily="34" charset="0"/>
              </a:rPr>
              <a:t>2</a:t>
            </a:r>
            <a:r>
              <a:rPr lang="ko-KR" altLang="en-US" sz="1600" kern="0" dirty="0">
                <a:latin typeface="Trebuchet MS" pitchFamily="34" charset="0"/>
              </a:rPr>
              <a:t>차원에서 </a:t>
            </a:r>
            <a:r>
              <a:rPr lang="en-US" altLang="ko-KR" sz="1600" kern="0" dirty="0">
                <a:latin typeface="Trebuchet MS" pitchFamily="34" charset="0"/>
              </a:rPr>
              <a:t>1</a:t>
            </a:r>
            <a:r>
              <a:rPr lang="ko-KR" altLang="en-US" sz="1600" kern="0" dirty="0">
                <a:latin typeface="Trebuchet MS" pitchFamily="34" charset="0"/>
              </a:rPr>
              <a:t>차원 벡터로 변경한다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x_train.reshape</a:t>
            </a:r>
            <a:r>
              <a:rPr lang="en-US" altLang="ko-KR" sz="1600" kern="0" dirty="0">
                <a:latin typeface="Trebuchet MS" pitchFamily="34" charset="0"/>
              </a:rPr>
              <a:t>(60000, 784)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x_test.reshape</a:t>
            </a:r>
            <a:r>
              <a:rPr lang="en-US" altLang="ko-KR" sz="1600" kern="0" dirty="0">
                <a:latin typeface="Trebuchet MS" pitchFamily="34" charset="0"/>
              </a:rPr>
              <a:t>(10000, 784)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입력 이미지의 픽셀 값이 </a:t>
            </a:r>
            <a:r>
              <a:rPr lang="en-US" altLang="ko-KR" sz="1600" kern="0" dirty="0">
                <a:latin typeface="Trebuchet MS" pitchFamily="34" charset="0"/>
              </a:rPr>
              <a:t>0.0</a:t>
            </a:r>
            <a:r>
              <a:rPr lang="ko-KR" altLang="en-US" sz="1600" kern="0" dirty="0">
                <a:latin typeface="Trebuchet MS" pitchFamily="34" charset="0"/>
              </a:rPr>
              <a:t>에서 </a:t>
            </a:r>
            <a:r>
              <a:rPr lang="en-US" altLang="ko-KR" sz="1600" kern="0" dirty="0">
                <a:latin typeface="Trebuchet MS" pitchFamily="34" charset="0"/>
              </a:rPr>
              <a:t>1.0 </a:t>
            </a:r>
            <a:r>
              <a:rPr lang="ko-KR" altLang="en-US" sz="1600" kern="0" dirty="0">
                <a:latin typeface="Trebuchet MS" pitchFamily="34" charset="0"/>
              </a:rPr>
              <a:t>사이의 값이 되게 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x_train.astype</a:t>
            </a:r>
            <a:r>
              <a:rPr lang="en-US" altLang="ko-KR" sz="1600" kern="0" dirty="0">
                <a:latin typeface="Trebuchet MS" pitchFamily="34" charset="0"/>
              </a:rPr>
              <a:t>('float32')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x_test.astype</a:t>
            </a:r>
            <a:r>
              <a:rPr lang="en-US" altLang="ko-KR" sz="1600" kern="0" dirty="0">
                <a:latin typeface="Trebuchet MS" pitchFamily="34" charset="0"/>
              </a:rPr>
              <a:t>('float32')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 /= 255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 /= 255</a:t>
            </a:r>
          </a:p>
        </p:txBody>
      </p:sp>
    </p:spTree>
    <p:extLst>
      <p:ext uri="{BB962C8B-B14F-4D97-AF65-F5344CB8AC3E}">
        <p14:creationId xmlns:p14="http://schemas.microsoft.com/office/powerpoint/2010/main" val="17089598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MLP</a:t>
            </a:r>
            <a:r>
              <a:rPr lang="ko-KR" altLang="en-US" dirty="0"/>
              <a:t>를 사용한 </a:t>
            </a:r>
            <a:r>
              <a:rPr lang="en-US" altLang="ko-KR" dirty="0"/>
              <a:t>MNIST </a:t>
            </a:r>
            <a:r>
              <a:rPr lang="ko-KR" altLang="en-US" dirty="0" err="1"/>
              <a:t>숫자인식</a:t>
            </a:r>
            <a:endParaRPr lang="ko-KR" alt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569154"/>
            <a:ext cx="8191302" cy="474016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클래스의 개수에 따라서 하나의 출력 픽셀만이 </a:t>
            </a:r>
            <a:r>
              <a:rPr lang="en-US" altLang="ko-KR" sz="1600" kern="0" dirty="0">
                <a:latin typeface="Trebuchet MS" pitchFamily="34" charset="0"/>
              </a:rPr>
              <a:t>1</a:t>
            </a:r>
            <a:r>
              <a:rPr lang="ko-KR" altLang="en-US" sz="1600" kern="0" dirty="0">
                <a:latin typeface="Trebuchet MS" pitchFamily="34" charset="0"/>
              </a:rPr>
              <a:t>이 되게 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예를 들면 </a:t>
            </a:r>
            <a:r>
              <a:rPr lang="en-US" altLang="ko-KR" sz="1600" kern="0" dirty="0">
                <a:latin typeface="Trebuchet MS" pitchFamily="34" charset="0"/>
              </a:rPr>
              <a:t>1 0 0 0 0 0 0 0 0 0</a:t>
            </a:r>
            <a:r>
              <a:rPr lang="ko-KR" altLang="en-US" sz="1600" kern="0" dirty="0">
                <a:latin typeface="Trebuchet MS" pitchFamily="34" charset="0"/>
              </a:rPr>
              <a:t>과 같다</a:t>
            </a:r>
            <a:r>
              <a:rPr lang="en-US" altLang="ko-KR" sz="1600" kern="0" dirty="0">
                <a:latin typeface="Trebuchet MS" pitchFamily="34" charset="0"/>
              </a:rPr>
              <a:t>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y_train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tf.keras.utils.to_categorical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y_train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num_classes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y_test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tf.keras.utils.to_categorical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y_test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num_classes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신경망의 모델을 구축한다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tf.keras.models.Sequential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(512, activation='sigmoid',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=(784,)))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num_classes</a:t>
            </a:r>
            <a:r>
              <a:rPr lang="en-US" altLang="ko-KR" sz="1600" kern="0" dirty="0">
                <a:latin typeface="Trebuchet MS" pitchFamily="34" charset="0"/>
              </a:rPr>
              <a:t>, activation='sigmoid'))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model.summary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sgd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tf.keras.optimizers.SGD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lr</a:t>
            </a:r>
            <a:r>
              <a:rPr lang="en-US" altLang="ko-KR" sz="1600" kern="0" dirty="0">
                <a:latin typeface="Trebuchet MS" pitchFamily="34" charset="0"/>
              </a:rPr>
              <a:t>=0.1)</a:t>
            </a:r>
          </a:p>
        </p:txBody>
      </p:sp>
    </p:spTree>
    <p:extLst>
      <p:ext uri="{BB962C8B-B14F-4D97-AF65-F5344CB8AC3E}">
        <p14:creationId xmlns:p14="http://schemas.microsoft.com/office/powerpoint/2010/main" val="4166533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MLP</a:t>
            </a:r>
            <a:r>
              <a:rPr lang="ko-KR" altLang="en-US" dirty="0"/>
              <a:t>를 사용한 </a:t>
            </a:r>
            <a:r>
              <a:rPr lang="en-US" altLang="ko-KR" dirty="0"/>
              <a:t>MNIST </a:t>
            </a:r>
            <a:r>
              <a:rPr lang="ko-KR" altLang="en-US" dirty="0" err="1"/>
              <a:t>숫자인식</a:t>
            </a:r>
            <a:endParaRPr lang="ko-KR" alt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569154"/>
            <a:ext cx="8191302" cy="474016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손실 함수를 제곱 오차 함수로 설정하고 학습 알고리즘은 </a:t>
            </a:r>
            <a:r>
              <a:rPr lang="en-US" altLang="ko-KR" sz="1600" kern="0" dirty="0">
                <a:latin typeface="Trebuchet MS" pitchFamily="34" charset="0"/>
              </a:rPr>
              <a:t>SGD </a:t>
            </a:r>
            <a:r>
              <a:rPr lang="ko-KR" altLang="en-US" sz="1600" kern="0" dirty="0">
                <a:latin typeface="Trebuchet MS" pitchFamily="34" charset="0"/>
              </a:rPr>
              <a:t>방식으로 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(loss='</a:t>
            </a:r>
            <a:r>
              <a:rPr lang="en-US" altLang="ko-KR" sz="1600" kern="0" dirty="0" err="1">
                <a:latin typeface="Trebuchet MS" pitchFamily="34" charset="0"/>
              </a:rPr>
              <a:t>mean_squared_error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optimizer=</a:t>
            </a:r>
            <a:r>
              <a:rPr lang="en-US" altLang="ko-KR" sz="1600" kern="0" dirty="0" err="1">
                <a:latin typeface="Trebuchet MS" pitchFamily="34" charset="0"/>
              </a:rPr>
              <a:t>sgd</a:t>
            </a:r>
            <a:r>
              <a:rPr lang="en-US" altLang="ko-KR" sz="1600" kern="0" dirty="0">
                <a:latin typeface="Trebuchet MS" pitchFamily="34" charset="0"/>
              </a:rPr>
              <a:t>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metrics=['accuracy'])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학습을 수행한다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history = </a:t>
            </a: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y_train</a:t>
            </a:r>
            <a:r>
              <a:rPr lang="en-US" altLang="ko-KR" sz="1600" kern="0" dirty="0">
                <a:latin typeface="Trebuchet MS" pitchFamily="34" charset="0"/>
              </a:rPr>
              <a:t>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=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epochs=epochs)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학습을 평가한다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score = </a:t>
            </a:r>
            <a:r>
              <a:rPr lang="en-US" altLang="ko-KR" sz="1600" kern="0" dirty="0" err="1">
                <a:latin typeface="Trebuchet MS" pitchFamily="34" charset="0"/>
              </a:rPr>
              <a:t>model.evaluate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y_test</a:t>
            </a:r>
            <a:r>
              <a:rPr lang="en-US" altLang="ko-KR" sz="1600" kern="0" dirty="0">
                <a:latin typeface="Trebuchet MS" pitchFamily="34" charset="0"/>
              </a:rPr>
              <a:t>, verbose=0)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print('</a:t>
            </a:r>
            <a:r>
              <a:rPr lang="ko-KR" altLang="en-US" sz="1600" kern="0" dirty="0">
                <a:latin typeface="Trebuchet MS" pitchFamily="34" charset="0"/>
              </a:rPr>
              <a:t>테스트 </a:t>
            </a:r>
            <a:r>
              <a:rPr lang="ko-KR" altLang="en-US" sz="1600" kern="0" dirty="0" err="1">
                <a:latin typeface="Trebuchet MS" pitchFamily="34" charset="0"/>
              </a:rPr>
              <a:t>손실값</a:t>
            </a:r>
            <a:r>
              <a:rPr lang="en-US" altLang="ko-KR" sz="1600" kern="0" dirty="0">
                <a:latin typeface="Trebuchet MS" pitchFamily="34" charset="0"/>
              </a:rPr>
              <a:t>:', score[0])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print('</a:t>
            </a:r>
            <a:r>
              <a:rPr lang="ko-KR" altLang="en-US" sz="1600" kern="0" dirty="0">
                <a:latin typeface="Trebuchet MS" pitchFamily="34" charset="0"/>
              </a:rPr>
              <a:t>테스트 정확도</a:t>
            </a:r>
            <a:r>
              <a:rPr lang="en-US" altLang="ko-KR" sz="1600" kern="0" dirty="0">
                <a:latin typeface="Trebuchet MS" pitchFamily="34" charset="0"/>
              </a:rPr>
              <a:t>:', score[1])</a:t>
            </a:r>
          </a:p>
        </p:txBody>
      </p:sp>
    </p:spTree>
    <p:extLst>
      <p:ext uri="{BB962C8B-B14F-4D97-AF65-F5344CB8AC3E}">
        <p14:creationId xmlns:p14="http://schemas.microsoft.com/office/powerpoint/2010/main" val="41182974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12648" y="1569154"/>
            <a:ext cx="8191302" cy="5288846"/>
          </a:xfrm>
          <a:prstGeom prst="rect">
            <a:avLst/>
          </a:prstGeom>
          <a:solidFill>
            <a:srgbClr val="E1ECC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Layer (type)                 Output Shape              </a:t>
            </a:r>
            <a:r>
              <a:rPr lang="en-US" altLang="ko-KR" sz="1600" kern="0" dirty="0" err="1">
                <a:latin typeface="Trebuchet MS" pitchFamily="34" charset="0"/>
              </a:rPr>
              <a:t>Param</a:t>
            </a:r>
            <a:r>
              <a:rPr lang="en-US" altLang="ko-KR" sz="1600" kern="0" dirty="0">
                <a:latin typeface="Trebuchet MS" pitchFamily="34" charset="0"/>
              </a:rPr>
              <a:t> #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=================================================================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dense_4 (Dense)              (None, 512)               401920 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dense_5 (Dense)              (None, 10)                5130   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=================================================================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Total </a:t>
            </a:r>
            <a:r>
              <a:rPr lang="en-US" altLang="ko-KR" sz="1600" kern="0" dirty="0" err="1">
                <a:latin typeface="Trebuchet MS" pitchFamily="34" charset="0"/>
              </a:rPr>
              <a:t>params</a:t>
            </a:r>
            <a:r>
              <a:rPr lang="en-US" altLang="ko-KR" sz="1600" kern="0" dirty="0">
                <a:latin typeface="Trebuchet MS" pitchFamily="34" charset="0"/>
              </a:rPr>
              <a:t>: 407,050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Trainable </a:t>
            </a:r>
            <a:r>
              <a:rPr lang="en-US" altLang="ko-KR" sz="1600" kern="0" dirty="0" err="1">
                <a:latin typeface="Trebuchet MS" pitchFamily="34" charset="0"/>
              </a:rPr>
              <a:t>params</a:t>
            </a:r>
            <a:r>
              <a:rPr lang="en-US" altLang="ko-KR" sz="1600" kern="0" dirty="0">
                <a:latin typeface="Trebuchet MS" pitchFamily="34" charset="0"/>
              </a:rPr>
              <a:t>: 407,050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Non-trainable </a:t>
            </a:r>
            <a:r>
              <a:rPr lang="en-US" altLang="ko-KR" sz="1600" kern="0" dirty="0" err="1">
                <a:latin typeface="Trebuchet MS" pitchFamily="34" charset="0"/>
              </a:rPr>
              <a:t>params</a:t>
            </a:r>
            <a:r>
              <a:rPr lang="en-US" altLang="ko-KR" sz="1600" kern="0" dirty="0">
                <a:latin typeface="Trebuchet MS" pitchFamily="34" charset="0"/>
              </a:rPr>
              <a:t>: 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...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18/20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60000/60000 [==============================] - 1s 18us/sample - loss: 0.0344 - </a:t>
            </a:r>
            <a:r>
              <a:rPr lang="en-US" altLang="ko-KR" sz="1600" kern="0" dirty="0" err="1">
                <a:latin typeface="Trebuchet MS" pitchFamily="34" charset="0"/>
              </a:rPr>
              <a:t>acc</a:t>
            </a:r>
            <a:r>
              <a:rPr lang="en-US" altLang="ko-KR" sz="1600" kern="0" dirty="0">
                <a:latin typeface="Trebuchet MS" pitchFamily="34" charset="0"/>
              </a:rPr>
              <a:t>: 0.8480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19/20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60000/60000 [==============================] - 1s 18us/sample - loss: 0.0335 - </a:t>
            </a:r>
            <a:r>
              <a:rPr lang="en-US" altLang="ko-KR" sz="1600" kern="0" dirty="0" err="1">
                <a:latin typeface="Trebuchet MS" pitchFamily="34" charset="0"/>
              </a:rPr>
              <a:t>acc</a:t>
            </a:r>
            <a:r>
              <a:rPr lang="en-US" altLang="ko-KR" sz="1600" kern="0" dirty="0">
                <a:latin typeface="Trebuchet MS" pitchFamily="34" charset="0"/>
              </a:rPr>
              <a:t>: 0.8505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20/20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60000/60000 [==============================] - 1s 18us/sample - loss: 0.0328 - </a:t>
            </a:r>
            <a:r>
              <a:rPr lang="en-US" altLang="ko-KR" sz="1600" kern="0" dirty="0" err="1">
                <a:latin typeface="Trebuchet MS" pitchFamily="34" charset="0"/>
              </a:rPr>
              <a:t>acc</a:t>
            </a:r>
            <a:r>
              <a:rPr lang="en-US" altLang="ko-KR" sz="1600" kern="0" dirty="0">
                <a:latin typeface="Trebuchet MS" pitchFamily="34" charset="0"/>
              </a:rPr>
              <a:t>: 0.8530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테스트 </a:t>
            </a:r>
            <a:r>
              <a:rPr lang="ko-KR" altLang="en-US" sz="1600" kern="0" dirty="0" err="1">
                <a:latin typeface="Trebuchet MS" pitchFamily="34" charset="0"/>
              </a:rPr>
              <a:t>손실값</a:t>
            </a:r>
            <a:r>
              <a:rPr lang="en-US" altLang="ko-KR" sz="1600" kern="0" dirty="0">
                <a:latin typeface="Trebuchet MS" pitchFamily="34" charset="0"/>
              </a:rPr>
              <a:t>: 0.03148304631710053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테스트 정확도</a:t>
            </a:r>
            <a:r>
              <a:rPr lang="en-US" altLang="ko-KR" sz="1600" kern="0" dirty="0">
                <a:latin typeface="Trebuchet MS" pitchFamily="34" charset="0"/>
              </a:rPr>
              <a:t>: 0.8628</a:t>
            </a:r>
          </a:p>
        </p:txBody>
      </p:sp>
    </p:spTree>
    <p:extLst>
      <p:ext uri="{BB962C8B-B14F-4D97-AF65-F5344CB8AC3E}">
        <p14:creationId xmlns:p14="http://schemas.microsoft.com/office/powerpoint/2010/main" val="2745507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활성화 함수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72816"/>
            <a:ext cx="6234847" cy="4495800"/>
          </a:xfrm>
        </p:spPr>
      </p:pic>
    </p:spTree>
    <p:extLst>
      <p:ext uri="{BB962C8B-B14F-4D97-AF65-F5344CB8AC3E}">
        <p14:creationId xmlns:p14="http://schemas.microsoft.com/office/powerpoint/2010/main" val="33628501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ko-KR" altLang="en-US" dirty="0" err="1"/>
              <a:t>입력층과</a:t>
            </a:r>
            <a:r>
              <a:rPr lang="ko-KR" altLang="en-US" dirty="0"/>
              <a:t> </a:t>
            </a:r>
            <a:r>
              <a:rPr lang="ko-KR" altLang="en-US" dirty="0" err="1"/>
              <a:t>출력층</a:t>
            </a:r>
            <a:r>
              <a:rPr lang="ko-KR" altLang="en-US" dirty="0"/>
              <a:t> 사이에 </a:t>
            </a:r>
            <a:r>
              <a:rPr lang="ko-KR" altLang="en-US" dirty="0" err="1"/>
              <a:t>은닉층</a:t>
            </a:r>
            <a:r>
              <a:rPr lang="en-US" altLang="ko-KR" dirty="0"/>
              <a:t>(hidden layer)</a:t>
            </a:r>
            <a:r>
              <a:rPr lang="ko-KR" altLang="en-US" dirty="0"/>
              <a:t>을 가지고 있는 신경망을 다층 </a:t>
            </a:r>
            <a:r>
              <a:rPr lang="ko-KR" altLang="en-US" dirty="0" err="1"/>
              <a:t>퍼셉트론</a:t>
            </a:r>
            <a:r>
              <a:rPr lang="en-US" altLang="ko-KR" dirty="0"/>
              <a:t>(multilayer perceptron: MLP)</a:t>
            </a:r>
            <a:r>
              <a:rPr lang="ko-KR" altLang="en-US" dirty="0"/>
              <a:t>이라고 부른다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/>
              <a:t>MLP</a:t>
            </a:r>
            <a:r>
              <a:rPr lang="ko-KR" altLang="en-US" dirty="0"/>
              <a:t>를 학습시키기 위하여 </a:t>
            </a:r>
            <a:r>
              <a:rPr lang="ko-KR" altLang="en-US" dirty="0" err="1"/>
              <a:t>역전파</a:t>
            </a:r>
            <a:r>
              <a:rPr lang="ko-KR" altLang="en-US" dirty="0"/>
              <a:t> 알고리즘</a:t>
            </a:r>
            <a:r>
              <a:rPr lang="en-US" altLang="ko-KR" dirty="0"/>
              <a:t>(back-propagation)</a:t>
            </a:r>
            <a:r>
              <a:rPr lang="ko-KR" altLang="en-US" dirty="0"/>
              <a:t>이 재발견되었다</a:t>
            </a:r>
            <a:r>
              <a:rPr lang="en-US" altLang="ko-KR" dirty="0"/>
              <a:t>. </a:t>
            </a:r>
            <a:r>
              <a:rPr lang="ko-KR" altLang="en-US" dirty="0"/>
              <a:t>이 알고리즘이 지금까지도 신경망 학습 알고리즘의 근간이 되고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 err="1"/>
              <a:t>역전파</a:t>
            </a:r>
            <a:r>
              <a:rPr lang="ko-KR" altLang="en-US" dirty="0"/>
              <a:t> 알고리즘은 입력이 주어지면 순방향으로 계산하여 출력을 계산한 후에 실제 출력과 우리가 원하는 출력 간의 오차를 계산한다</a:t>
            </a:r>
            <a:r>
              <a:rPr lang="en-US" altLang="ko-KR" dirty="0"/>
              <a:t>. </a:t>
            </a:r>
            <a:r>
              <a:rPr lang="ko-KR" altLang="en-US" dirty="0"/>
              <a:t>이 오차를 역방향으로 전파하면서 오차를 줄이는 방향으로 가중치를 변경한다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8180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학습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순방향 출력 계산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83568" y="2348880"/>
            <a:ext cx="8191302" cy="20596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current = input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for each layer in network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for each neuron </a:t>
            </a:r>
            <a:r>
              <a:rPr lang="en-US" altLang="ko-KR" sz="1600" kern="0" dirty="0" err="1">
                <a:latin typeface="Trebuchet MS" pitchFamily="34" charset="0"/>
              </a:rPr>
              <a:t>i</a:t>
            </a:r>
            <a:r>
              <a:rPr lang="en-US" altLang="ko-KR" sz="1600" kern="0" dirty="0">
                <a:latin typeface="Trebuchet MS" pitchFamily="34" charset="0"/>
              </a:rPr>
              <a:t> in layer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net = </a:t>
            </a:r>
            <a:r>
              <a:rPr lang="en-US" altLang="ko-KR" sz="1600" kern="0" dirty="0" err="1">
                <a:latin typeface="Trebuchet MS" pitchFamily="34" charset="0"/>
              </a:rPr>
              <a:t>get_sum</a:t>
            </a:r>
            <a:r>
              <a:rPr lang="en-US" altLang="ko-KR" sz="1600" kern="0" dirty="0">
                <a:latin typeface="Trebuchet MS" pitchFamily="34" charset="0"/>
              </a:rPr>
              <a:t>(weights[</a:t>
            </a:r>
            <a:r>
              <a:rPr lang="en-US" altLang="ko-KR" sz="1600" kern="0" dirty="0" err="1">
                <a:latin typeface="Trebuchet MS" pitchFamily="34" charset="0"/>
              </a:rPr>
              <a:t>i</a:t>
            </a:r>
            <a:r>
              <a:rPr lang="en-US" altLang="ko-KR" sz="1600" kern="0" dirty="0">
                <a:latin typeface="Trebuchet MS" pitchFamily="34" charset="0"/>
              </a:rPr>
              <a:t>], current)       # </a:t>
            </a:r>
            <a:r>
              <a:rPr lang="ko-KR" altLang="en-US" sz="1600" kern="0" dirty="0">
                <a:latin typeface="Trebuchet MS" pitchFamily="34" charset="0"/>
              </a:rPr>
              <a:t>입력의 </a:t>
            </a:r>
            <a:r>
              <a:rPr lang="ko-KR" altLang="en-US" sz="1600" kern="0" dirty="0" err="1">
                <a:latin typeface="Trebuchet MS" pitchFamily="34" charset="0"/>
              </a:rPr>
              <a:t>가중합을</a:t>
            </a:r>
            <a:r>
              <a:rPr lang="ko-KR" altLang="en-US" sz="1600" kern="0" dirty="0">
                <a:latin typeface="Trebuchet MS" pitchFamily="34" charset="0"/>
              </a:rPr>
              <a:t> 계산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		</a:t>
            </a:r>
            <a:r>
              <a:rPr lang="en-US" altLang="ko-KR" sz="1600" kern="0" dirty="0">
                <a:latin typeface="Trebuchet MS" pitchFamily="34" charset="0"/>
              </a:rPr>
              <a:t>output[</a:t>
            </a:r>
            <a:r>
              <a:rPr lang="en-US" altLang="ko-KR" sz="1600" kern="0" dirty="0" err="1">
                <a:latin typeface="Trebuchet MS" pitchFamily="34" charset="0"/>
              </a:rPr>
              <a:t>i</a:t>
            </a:r>
            <a:r>
              <a:rPr lang="en-US" altLang="ko-KR" sz="1600" kern="0" dirty="0">
                <a:latin typeface="Trebuchet MS" pitchFamily="34" charset="0"/>
              </a:rPr>
              <a:t>] = </a:t>
            </a:r>
            <a:r>
              <a:rPr lang="en-US" altLang="ko-KR" sz="1600" kern="0" dirty="0" err="1">
                <a:latin typeface="Trebuchet MS" pitchFamily="34" charset="0"/>
              </a:rPr>
              <a:t>activation_func</a:t>
            </a:r>
            <a:r>
              <a:rPr lang="en-US" altLang="ko-KR" sz="1600" kern="0" dirty="0">
                <a:latin typeface="Trebuchet MS" pitchFamily="34" charset="0"/>
              </a:rPr>
              <a:t>(net)	# </a:t>
            </a:r>
            <a:r>
              <a:rPr lang="ko-KR" altLang="en-US" sz="1600" kern="0" dirty="0">
                <a:latin typeface="Trebuchet MS" pitchFamily="34" charset="0"/>
              </a:rPr>
              <a:t>각 노드들의 출력을 계산한다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current = output  	# </a:t>
            </a:r>
            <a:r>
              <a:rPr lang="ko-KR" altLang="en-US" sz="1600" kern="0" dirty="0">
                <a:latin typeface="Trebuchet MS" pitchFamily="34" charset="0"/>
              </a:rPr>
              <a:t>다음 계층은 현재 계층의 출력을 입력으로 사용한다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4987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전체 오차는 목표 </a:t>
            </a:r>
            <a:r>
              <a:rPr lang="ko-KR" altLang="en-US" dirty="0" err="1"/>
              <a:t>출력값에서</a:t>
            </a:r>
            <a:r>
              <a:rPr lang="ko-KR" altLang="en-US" dirty="0"/>
              <a:t> 실제 </a:t>
            </a:r>
            <a:r>
              <a:rPr lang="ko-KR" altLang="en-US" dirty="0" err="1"/>
              <a:t>출력값을</a:t>
            </a:r>
            <a:r>
              <a:rPr lang="ko-KR" altLang="en-US" dirty="0"/>
              <a:t> 빼서 제곱한 값을 모든 출력 노드에 대하여 합한 값이다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667575"/>
            <a:ext cx="6110836" cy="25184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549649"/>
            <a:ext cx="41433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92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현재 위치에서 함수의 </a:t>
            </a:r>
            <a:r>
              <a:rPr lang="ko-KR" altLang="en-US" dirty="0" err="1"/>
              <a:t>그래디언트값을</a:t>
            </a:r>
            <a:r>
              <a:rPr lang="ko-KR" altLang="en-US" dirty="0"/>
              <a:t> 계산한 후에 </a:t>
            </a:r>
            <a:r>
              <a:rPr lang="ko-KR" altLang="en-US" dirty="0" err="1"/>
              <a:t>그래디언트의</a:t>
            </a:r>
            <a:r>
              <a:rPr lang="ko-KR" altLang="en-US" dirty="0"/>
              <a:t> 반대 방향으로 움직이는 방법이다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8"/>
            <a:ext cx="7092280" cy="312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84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3157</TotalTime>
  <Words>2416</Words>
  <Application>Microsoft Office PowerPoint</Application>
  <PresentationFormat>화면 슬라이드 쇼(4:3)</PresentationFormat>
  <Paragraphs>339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8" baseType="lpstr">
      <vt:lpstr>맑은 고딕</vt:lpstr>
      <vt:lpstr>Arial</vt:lpstr>
      <vt:lpstr>Trebuchet MS</vt:lpstr>
      <vt:lpstr>Tw Cen MT</vt:lpstr>
      <vt:lpstr>Wingdings</vt:lpstr>
      <vt:lpstr>Wingdings 2</vt:lpstr>
      <vt:lpstr>가을</vt:lpstr>
      <vt:lpstr>PowerPoint 프레젠테이션</vt:lpstr>
      <vt:lpstr>학습 목표</vt:lpstr>
      <vt:lpstr>MLP</vt:lpstr>
      <vt:lpstr>역전파 학습 알고리즘</vt:lpstr>
      <vt:lpstr>활성화 함수</vt:lpstr>
      <vt:lpstr>활성화 함수</vt:lpstr>
      <vt:lpstr>역전파 학습 알고리즘</vt:lpstr>
      <vt:lpstr>손실 함수</vt:lpstr>
      <vt:lpstr>경사 하강법</vt:lpstr>
      <vt:lpstr>Lab: 경사하강법의 실습</vt:lpstr>
      <vt:lpstr>경사 하강법 프로그래밍</vt:lpstr>
      <vt:lpstr>실행 결과</vt:lpstr>
      <vt:lpstr>역전파 알고리즘의 유도(생략 가능)</vt:lpstr>
      <vt:lpstr>역전파 알고리즘 의사 코드</vt:lpstr>
      <vt:lpstr>역전파 알고리즘의 설명</vt:lpstr>
      <vt:lpstr>역전파 알고리즘의 설명</vt:lpstr>
      <vt:lpstr>역전파 알고리즘의 설명</vt:lpstr>
      <vt:lpstr>역전파 알고리즘의 설명</vt:lpstr>
      <vt:lpstr>역전파 알고리즘의 설명</vt:lpstr>
      <vt:lpstr>가중치 변경 수식</vt:lpstr>
      <vt:lpstr>결론</vt:lpstr>
      <vt:lpstr>Lab: 역전파 알고리즘 시뮬레이션</vt:lpstr>
      <vt:lpstr>구글의 플레이그라운드</vt:lpstr>
      <vt:lpstr>구글의 플레이그라운드</vt:lpstr>
      <vt:lpstr>선형 분리 가능한 입력 데이터</vt:lpstr>
      <vt:lpstr>에포크 </vt:lpstr>
      <vt:lpstr>학습률</vt:lpstr>
      <vt:lpstr>활성화 함수 선택</vt:lpstr>
      <vt:lpstr>문제 유형</vt:lpstr>
      <vt:lpstr>학습 데이터와 테스트 데이터의 비율</vt:lpstr>
      <vt:lpstr>입력 특징 선택</vt:lpstr>
      <vt:lpstr>은닉층 추가하기</vt:lpstr>
      <vt:lpstr>학습 시작</vt:lpstr>
      <vt:lpstr>학습 완료</vt:lpstr>
      <vt:lpstr>은닉층 없이 분류 실습</vt:lpstr>
      <vt:lpstr>은닉층을 추가한 실습</vt:lpstr>
      <vt:lpstr>넘파이를 이용하여 MLP 구현</vt:lpstr>
      <vt:lpstr>넘파이를 이용하여 MLP 구현</vt:lpstr>
      <vt:lpstr>PowerPoint 프레젠테이션</vt:lpstr>
      <vt:lpstr>소스 </vt:lpstr>
      <vt:lpstr>소스 </vt:lpstr>
      <vt:lpstr>소스 </vt:lpstr>
      <vt:lpstr>실행결과</vt:lpstr>
      <vt:lpstr>구글의 텐서플로우</vt:lpstr>
      <vt:lpstr>구글의 텐서플로우</vt:lpstr>
      <vt:lpstr>구글의 텐서플로우</vt:lpstr>
      <vt:lpstr>Keras </vt:lpstr>
      <vt:lpstr>Keras</vt:lpstr>
      <vt:lpstr>모델 작성</vt:lpstr>
      <vt:lpstr>학습 과정 정의</vt:lpstr>
      <vt:lpstr>Keras 예제 #1 선형 회귀</vt:lpstr>
      <vt:lpstr>Keras 예제 #1 실행결과</vt:lpstr>
      <vt:lpstr>Keras 예제 #2 XOR</vt:lpstr>
      <vt:lpstr>Keras 예제 #2 실행결과</vt:lpstr>
      <vt:lpstr>Lab: MLP를 사용한 MNIST 숫자인식</vt:lpstr>
      <vt:lpstr>Lab: MLP를 사용한 MNIST 숫자인식</vt:lpstr>
      <vt:lpstr>Lab: MLP를 사용한 MNIST 숫자인식</vt:lpstr>
      <vt:lpstr>Lab: MLP를 사용한 MNIST 숫자인식</vt:lpstr>
      <vt:lpstr>실행결과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인피니티북스 영업부1</cp:lastModifiedBy>
  <cp:revision>836</cp:revision>
  <dcterms:created xsi:type="dcterms:W3CDTF">2012-03-12T19:09:15Z</dcterms:created>
  <dcterms:modified xsi:type="dcterms:W3CDTF">2020-02-17T03:01:18Z</dcterms:modified>
</cp:coreProperties>
</file>